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commentAuthors.xml" ContentType="application/vnd.openxmlformats-officedocument.presentationml.commentAuthors+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data5.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37"/>
  </p:notesMasterIdLst>
  <p:handoutMasterIdLst>
    <p:handoutMasterId r:id="rId38"/>
  </p:handoutMasterIdLst>
  <p:sldIdLst>
    <p:sldId id="257" r:id="rId2"/>
    <p:sldId id="409" r:id="rId3"/>
    <p:sldId id="410" r:id="rId4"/>
    <p:sldId id="407" r:id="rId5"/>
    <p:sldId id="408" r:id="rId6"/>
    <p:sldId id="313" r:id="rId7"/>
    <p:sldId id="315" r:id="rId8"/>
    <p:sldId id="316" r:id="rId9"/>
    <p:sldId id="317" r:id="rId10"/>
    <p:sldId id="318" r:id="rId11"/>
    <p:sldId id="319" r:id="rId12"/>
    <p:sldId id="320" r:id="rId13"/>
    <p:sldId id="406" r:id="rId14"/>
    <p:sldId id="321" r:id="rId15"/>
    <p:sldId id="322" r:id="rId16"/>
    <p:sldId id="323" r:id="rId17"/>
    <p:sldId id="405" r:id="rId18"/>
    <p:sldId id="325" r:id="rId19"/>
    <p:sldId id="331" r:id="rId20"/>
    <p:sldId id="391" r:id="rId21"/>
    <p:sldId id="335" r:id="rId22"/>
    <p:sldId id="394" r:id="rId23"/>
    <p:sldId id="400" r:id="rId24"/>
    <p:sldId id="392" r:id="rId25"/>
    <p:sldId id="404" r:id="rId26"/>
    <p:sldId id="393" r:id="rId27"/>
    <p:sldId id="401" r:id="rId28"/>
    <p:sldId id="395" r:id="rId29"/>
    <p:sldId id="402" r:id="rId30"/>
    <p:sldId id="396" r:id="rId31"/>
    <p:sldId id="403" r:id="rId32"/>
    <p:sldId id="397" r:id="rId33"/>
    <p:sldId id="399" r:id="rId34"/>
    <p:sldId id="374" r:id="rId35"/>
    <p:sldId id="389" r:id="rId36"/>
  </p:sldIdLst>
  <p:sldSz cx="12192000" cy="6858000"/>
  <p:notesSz cx="6858000" cy="9144000"/>
  <p:defaultTextStyle>
    <a:defPPr>
      <a:defRPr lang="ru-RU"/>
    </a:defPPr>
    <a:lvl1pPr marL="0" algn="l" defTabSz="914212" rtl="0" eaLnBrk="1" latinLnBrk="0" hangingPunct="1">
      <a:defRPr sz="1800" kern="1200">
        <a:solidFill>
          <a:schemeClr val="tx1"/>
        </a:solidFill>
        <a:latin typeface="+mn-lt"/>
        <a:ea typeface="+mn-ea"/>
        <a:cs typeface="+mn-cs"/>
      </a:defRPr>
    </a:lvl1pPr>
    <a:lvl2pPr marL="457107" algn="l" defTabSz="914212" rtl="0" eaLnBrk="1" latinLnBrk="0" hangingPunct="1">
      <a:defRPr sz="1800" kern="1200">
        <a:solidFill>
          <a:schemeClr val="tx1"/>
        </a:solidFill>
        <a:latin typeface="+mn-lt"/>
        <a:ea typeface="+mn-ea"/>
        <a:cs typeface="+mn-cs"/>
      </a:defRPr>
    </a:lvl2pPr>
    <a:lvl3pPr marL="914212" algn="l" defTabSz="914212" rtl="0" eaLnBrk="1" latinLnBrk="0" hangingPunct="1">
      <a:defRPr sz="1800" kern="1200">
        <a:solidFill>
          <a:schemeClr val="tx1"/>
        </a:solidFill>
        <a:latin typeface="+mn-lt"/>
        <a:ea typeface="+mn-ea"/>
        <a:cs typeface="+mn-cs"/>
      </a:defRPr>
    </a:lvl3pPr>
    <a:lvl4pPr marL="1371319" algn="l" defTabSz="914212" rtl="0" eaLnBrk="1" latinLnBrk="0" hangingPunct="1">
      <a:defRPr sz="1800" kern="1200">
        <a:solidFill>
          <a:schemeClr val="tx1"/>
        </a:solidFill>
        <a:latin typeface="+mn-lt"/>
        <a:ea typeface="+mn-ea"/>
        <a:cs typeface="+mn-cs"/>
      </a:defRPr>
    </a:lvl4pPr>
    <a:lvl5pPr marL="1828424" algn="l" defTabSz="914212" rtl="0" eaLnBrk="1" latinLnBrk="0" hangingPunct="1">
      <a:defRPr sz="1800" kern="1200">
        <a:solidFill>
          <a:schemeClr val="tx1"/>
        </a:solidFill>
        <a:latin typeface="+mn-lt"/>
        <a:ea typeface="+mn-ea"/>
        <a:cs typeface="+mn-cs"/>
      </a:defRPr>
    </a:lvl5pPr>
    <a:lvl6pPr marL="2285531" algn="l" defTabSz="914212" rtl="0" eaLnBrk="1" latinLnBrk="0" hangingPunct="1">
      <a:defRPr sz="1800" kern="1200">
        <a:solidFill>
          <a:schemeClr val="tx1"/>
        </a:solidFill>
        <a:latin typeface="+mn-lt"/>
        <a:ea typeface="+mn-ea"/>
        <a:cs typeface="+mn-cs"/>
      </a:defRPr>
    </a:lvl6pPr>
    <a:lvl7pPr marL="2742637" algn="l" defTabSz="914212" rtl="0" eaLnBrk="1" latinLnBrk="0" hangingPunct="1">
      <a:defRPr sz="1800" kern="1200">
        <a:solidFill>
          <a:schemeClr val="tx1"/>
        </a:solidFill>
        <a:latin typeface="+mn-lt"/>
        <a:ea typeface="+mn-ea"/>
        <a:cs typeface="+mn-cs"/>
      </a:defRPr>
    </a:lvl7pPr>
    <a:lvl8pPr marL="3199743" algn="l" defTabSz="914212" rtl="0" eaLnBrk="1" latinLnBrk="0" hangingPunct="1">
      <a:defRPr sz="1800" kern="1200">
        <a:solidFill>
          <a:schemeClr val="tx1"/>
        </a:solidFill>
        <a:latin typeface="+mn-lt"/>
        <a:ea typeface="+mn-ea"/>
        <a:cs typeface="+mn-cs"/>
      </a:defRPr>
    </a:lvl8pPr>
    <a:lvl9pPr marL="3656849" algn="l" defTabSz="914212"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ovyrshinaTatyana" initials="K" lastIdx="0" clrIdx="0">
    <p:extLst>
      <p:ext uri="{19B8F6BF-5375-455C-9EA6-DF929625EA0E}">
        <p15:presenceInfo xmlns="" xmlns:p15="http://schemas.microsoft.com/office/powerpoint/2012/main" userId="KovyrshinaTatyan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2D2D"/>
    <a:srgbClr val="85DFFF"/>
    <a:srgbClr val="CCECFF"/>
    <a:srgbClr val="99CCFF"/>
    <a:srgbClr val="99FF99"/>
    <a:srgbClr val="FFCC66"/>
    <a:srgbClr val="009900"/>
    <a:srgbClr val="FF9900"/>
    <a:srgbClr val="DDDDDD"/>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27F97BB-C833-4FB7-BDE5-3F7075034690}" styleName="Стиль из темы 2 - акцент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Стиль из темы 2 - акцент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7580" autoAdjust="0"/>
    <p:restoredTop sz="94660" autoAdjust="0"/>
  </p:normalViewPr>
  <p:slideViewPr>
    <p:cSldViewPr snapToGrid="0">
      <p:cViewPr varScale="1">
        <p:scale>
          <a:sx n="70" d="100"/>
          <a:sy n="70" d="100"/>
        </p:scale>
        <p:origin x="-96" y="-106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D546F04-4629-4955-8721-9C0017355983}"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ru-RU"/>
        </a:p>
      </dgm:t>
    </dgm:pt>
    <dgm:pt modelId="{1B44FFAF-22DC-4DC5-9B56-C650B7DA9B15}">
      <dgm:prSet phldrT="[Текст]" custT="1">
        <dgm:style>
          <a:lnRef idx="1">
            <a:schemeClr val="accent6"/>
          </a:lnRef>
          <a:fillRef idx="2">
            <a:schemeClr val="accent6"/>
          </a:fillRef>
          <a:effectRef idx="1">
            <a:schemeClr val="accent6"/>
          </a:effectRef>
          <a:fontRef idx="minor">
            <a:schemeClr val="dk1"/>
          </a:fontRef>
        </dgm:style>
      </dgm:prSet>
      <dgm:spPr/>
      <dgm:t>
        <a:bodyPr/>
        <a:lstStyle/>
        <a:p>
          <a:r>
            <a:rPr lang="ru-RU" sz="2000" dirty="0" smtClean="0">
              <a:solidFill>
                <a:srgbClr val="C00000"/>
              </a:solidFill>
              <a:effectLst>
                <a:outerShdw blurRad="38100" dist="38100" dir="2700000" algn="tl">
                  <a:srgbClr val="000000">
                    <a:alpha val="43137"/>
                  </a:srgbClr>
                </a:outerShdw>
              </a:effectLst>
              <a:latin typeface="Franklin Gothic Medium" panose="020B0603020102020204" pitchFamily="34" charset="0"/>
            </a:rPr>
            <a:t>Обязательный документ (приложение 1)</a:t>
          </a:r>
        </a:p>
        <a:p>
          <a:r>
            <a:rPr lang="ru-RU" sz="2000" dirty="0" smtClean="0">
              <a:effectLst>
                <a:outerShdw blurRad="38100" dist="38100" dir="2700000" algn="tl">
                  <a:srgbClr val="000000">
                    <a:alpha val="43137"/>
                  </a:srgbClr>
                </a:outerShdw>
              </a:effectLst>
              <a:latin typeface="Franklin Gothic Medium" panose="020B0603020102020204" pitchFamily="34" charset="0"/>
            </a:rPr>
            <a:t>ДЕКЛАРАЦИЯ АБОНЕНТОВ </a:t>
          </a:r>
        </a:p>
        <a:p>
          <a:r>
            <a:rPr lang="ru-RU" sz="2000" dirty="0" smtClean="0">
              <a:effectLst>
                <a:outerShdw blurRad="38100" dist="38100" dir="2700000" algn="tl">
                  <a:srgbClr val="000000">
                    <a:alpha val="43137"/>
                  </a:srgbClr>
                </a:outerShdw>
              </a:effectLst>
              <a:latin typeface="Franklin Gothic Medium" panose="020B0603020102020204" pitchFamily="34" charset="0"/>
            </a:rPr>
            <a:t>о составе и свойствах сточных вод</a:t>
          </a:r>
          <a:endParaRPr lang="ru-RU" sz="2000" dirty="0">
            <a:latin typeface="Franklin Gothic Medium" panose="020B0603020102020204" pitchFamily="34" charset="0"/>
          </a:endParaRPr>
        </a:p>
      </dgm:t>
    </dgm:pt>
    <dgm:pt modelId="{98C1DC2B-2A06-435E-93D0-D718A0979942}" type="parTrans" cxnId="{9522E842-1BE5-44DA-9045-F300ED57381C}">
      <dgm:prSet/>
      <dgm:spPr/>
      <dgm:t>
        <a:bodyPr/>
        <a:lstStyle/>
        <a:p>
          <a:endParaRPr lang="ru-RU" sz="1200">
            <a:latin typeface="Franklin Gothic Medium" panose="020B0603020102020204" pitchFamily="34" charset="0"/>
          </a:endParaRPr>
        </a:p>
      </dgm:t>
    </dgm:pt>
    <dgm:pt modelId="{C04067E3-FBF2-4D9E-B86C-A721B6AC9EBD}" type="sibTrans" cxnId="{9522E842-1BE5-44DA-9045-F300ED57381C}">
      <dgm:prSet/>
      <dgm:spPr/>
      <dgm:t>
        <a:bodyPr/>
        <a:lstStyle/>
        <a:p>
          <a:endParaRPr lang="ru-RU" sz="1200">
            <a:latin typeface="Franklin Gothic Medium" panose="020B0603020102020204" pitchFamily="34" charset="0"/>
          </a:endParaRPr>
        </a:p>
      </dgm:t>
    </dgm:pt>
    <dgm:pt modelId="{D0B8FDF3-2441-4824-BAD7-50674F93AA93}">
      <dgm:prSet phldrT="[Текст]" custT="1">
        <dgm:style>
          <a:lnRef idx="3">
            <a:schemeClr val="lt1"/>
          </a:lnRef>
          <a:fillRef idx="1">
            <a:schemeClr val="accent3"/>
          </a:fillRef>
          <a:effectRef idx="1">
            <a:schemeClr val="accent3"/>
          </a:effectRef>
          <a:fontRef idx="minor">
            <a:schemeClr val="lt1"/>
          </a:fontRef>
        </dgm:style>
      </dgm:prSet>
      <dgm:spPr>
        <a:noFill/>
      </dgm:spPr>
      <dgm:t>
        <a:bodyPr/>
        <a:lstStyle/>
        <a:p>
          <a:r>
            <a:rPr lang="ru-RU" sz="1800" b="1" dirty="0" smtClean="0">
              <a:solidFill>
                <a:schemeClr val="tx1">
                  <a:lumMod val="85000"/>
                  <a:lumOff val="15000"/>
                </a:schemeClr>
              </a:solidFill>
              <a:effectLst/>
              <a:latin typeface="Franklin Gothic Medium" panose="020B0603020102020204" pitchFamily="34" charset="0"/>
            </a:rPr>
            <a:t>Для расчета платы за негативное воздействие на работу ЦСВО;</a:t>
          </a:r>
          <a:endParaRPr lang="ru-RU" sz="1800" b="1" dirty="0">
            <a:solidFill>
              <a:schemeClr val="tx1">
                <a:lumMod val="85000"/>
                <a:lumOff val="15000"/>
              </a:schemeClr>
            </a:solidFill>
            <a:effectLst/>
            <a:latin typeface="Franklin Gothic Medium" panose="020B0603020102020204" pitchFamily="34" charset="0"/>
          </a:endParaRPr>
        </a:p>
      </dgm:t>
    </dgm:pt>
    <dgm:pt modelId="{E75F7DB6-841D-42A3-B6E6-7A70F6FE6402}" type="parTrans" cxnId="{7E2049DE-3086-4509-B044-2FB14D1B7EDD}">
      <dgm:prSet/>
      <dgm:spPr/>
      <dgm:t>
        <a:bodyPr/>
        <a:lstStyle/>
        <a:p>
          <a:endParaRPr lang="ru-RU" sz="1200">
            <a:latin typeface="Franklin Gothic Medium" panose="020B0603020102020204" pitchFamily="34" charset="0"/>
          </a:endParaRPr>
        </a:p>
      </dgm:t>
    </dgm:pt>
    <dgm:pt modelId="{E30CECA5-D2A5-4D5A-B69B-4E7D804D9565}" type="sibTrans" cxnId="{7E2049DE-3086-4509-B044-2FB14D1B7EDD}">
      <dgm:prSet/>
      <dgm:spPr/>
      <dgm:t>
        <a:bodyPr/>
        <a:lstStyle/>
        <a:p>
          <a:endParaRPr lang="ru-RU" sz="1200">
            <a:latin typeface="Franklin Gothic Medium" panose="020B0603020102020204" pitchFamily="34" charset="0"/>
          </a:endParaRPr>
        </a:p>
      </dgm:t>
    </dgm:pt>
    <dgm:pt modelId="{B8564C42-4A16-4E41-924B-0AE64AE66538}">
      <dgm:prSet phldrT="[Текст]" custT="1">
        <dgm:style>
          <a:lnRef idx="1">
            <a:schemeClr val="accent6"/>
          </a:lnRef>
          <a:fillRef idx="2">
            <a:schemeClr val="accent6"/>
          </a:fillRef>
          <a:effectRef idx="1">
            <a:schemeClr val="accent6"/>
          </a:effectRef>
          <a:fontRef idx="minor">
            <a:schemeClr val="dk1"/>
          </a:fontRef>
        </dgm:style>
      </dgm:prSet>
      <dgm:spPr/>
      <dgm:t>
        <a:bodyPr/>
        <a:lstStyle/>
        <a:p>
          <a:pPr>
            <a:lnSpc>
              <a:spcPts val="1700"/>
            </a:lnSpc>
          </a:pPr>
          <a:r>
            <a:rPr lang="ru-RU" sz="2000" dirty="0" smtClean="0">
              <a:effectLst>
                <a:outerShdw blurRad="38100" dist="38100" dir="2700000" algn="tl">
                  <a:srgbClr val="000000">
                    <a:alpha val="43137"/>
                  </a:srgbClr>
                </a:outerShdw>
              </a:effectLst>
              <a:latin typeface="Franklin Gothic Medium" panose="020B0603020102020204" pitchFamily="34" charset="0"/>
            </a:rPr>
            <a:t>Плана по обеспечению соблюдения требований к составу и свойствам сточных вод, установленных в целях предотвращения негативного воздействия на работу ЦСВО </a:t>
          </a:r>
          <a:r>
            <a:rPr lang="ru-RU" sz="2000" dirty="0" smtClean="0">
              <a:solidFill>
                <a:srgbClr val="C00000"/>
              </a:solidFill>
              <a:effectLst>
                <a:outerShdw blurRad="38100" dist="38100" dir="2700000" algn="tl">
                  <a:srgbClr val="000000">
                    <a:alpha val="43137"/>
                  </a:srgbClr>
                </a:outerShdw>
              </a:effectLst>
              <a:latin typeface="Franklin Gothic Medium" panose="020B0603020102020204" pitchFamily="34" charset="0"/>
            </a:rPr>
            <a:t>(приложение 1)</a:t>
          </a:r>
          <a:endParaRPr lang="ru-RU" sz="2000" dirty="0">
            <a:latin typeface="Franklin Gothic Medium" panose="020B0603020102020204" pitchFamily="34" charset="0"/>
          </a:endParaRPr>
        </a:p>
      </dgm:t>
    </dgm:pt>
    <dgm:pt modelId="{3B6F8003-6B20-4F0F-A73E-77C6EE142003}" type="parTrans" cxnId="{5B594C41-946B-4108-BA2C-30FE4D61B753}">
      <dgm:prSet/>
      <dgm:spPr/>
      <dgm:t>
        <a:bodyPr/>
        <a:lstStyle/>
        <a:p>
          <a:endParaRPr lang="ru-RU" sz="1200">
            <a:latin typeface="Franklin Gothic Medium" panose="020B0603020102020204" pitchFamily="34" charset="0"/>
          </a:endParaRPr>
        </a:p>
      </dgm:t>
    </dgm:pt>
    <dgm:pt modelId="{644086BC-5402-4A52-82B9-C514969A84F7}" type="sibTrans" cxnId="{5B594C41-946B-4108-BA2C-30FE4D61B753}">
      <dgm:prSet/>
      <dgm:spPr/>
      <dgm:t>
        <a:bodyPr/>
        <a:lstStyle/>
        <a:p>
          <a:endParaRPr lang="ru-RU" sz="1200">
            <a:latin typeface="Franklin Gothic Medium" panose="020B0603020102020204" pitchFamily="34" charset="0"/>
          </a:endParaRPr>
        </a:p>
      </dgm:t>
    </dgm:pt>
    <dgm:pt modelId="{34501472-6080-4A9D-A79A-B3965608192C}">
      <dgm:prSet phldrT="[Текст]" custT="1">
        <dgm:style>
          <a:lnRef idx="3">
            <a:schemeClr val="lt1"/>
          </a:lnRef>
          <a:fillRef idx="1">
            <a:schemeClr val="accent3"/>
          </a:fillRef>
          <a:effectRef idx="1">
            <a:schemeClr val="accent3"/>
          </a:effectRef>
          <a:fontRef idx="minor">
            <a:schemeClr val="lt1"/>
          </a:fontRef>
        </dgm:style>
      </dgm:prSet>
      <dgm:spPr>
        <a:noFill/>
      </dgm:spPr>
      <dgm:t>
        <a:bodyPr/>
        <a:lstStyle/>
        <a:p>
          <a:r>
            <a:rPr lang="ru-RU" sz="1800" b="1" dirty="0" smtClean="0">
              <a:solidFill>
                <a:schemeClr val="tx1">
                  <a:lumMod val="85000"/>
                  <a:lumOff val="15000"/>
                </a:schemeClr>
              </a:solidFill>
              <a:effectLst/>
              <a:latin typeface="Franklin Gothic Book" panose="020B0503020102020204" pitchFamily="34" charset="0"/>
            </a:rPr>
            <a:t>На период реализации плана абонент и водоканал вправе заключить соглашение, о вычете из суммы платы абонента документально подтвержденных затрат на реализацию мероприятий плана, но не более 50 % от начисленной платы.</a:t>
          </a:r>
          <a:endParaRPr lang="ru-RU" sz="1800" b="1" dirty="0">
            <a:solidFill>
              <a:schemeClr val="tx1">
                <a:lumMod val="85000"/>
                <a:lumOff val="15000"/>
              </a:schemeClr>
            </a:solidFill>
            <a:effectLst/>
            <a:latin typeface="Franklin Gothic Medium" panose="020B0603020102020204" pitchFamily="34" charset="0"/>
          </a:endParaRPr>
        </a:p>
      </dgm:t>
    </dgm:pt>
    <dgm:pt modelId="{ED11560E-7566-4E12-8624-A4B914C7BEE3}" type="parTrans" cxnId="{63AE9AD9-15BD-4230-B150-7BD48B3C7341}">
      <dgm:prSet/>
      <dgm:spPr/>
      <dgm:t>
        <a:bodyPr/>
        <a:lstStyle/>
        <a:p>
          <a:endParaRPr lang="ru-RU" sz="1200">
            <a:latin typeface="Franklin Gothic Medium" panose="020B0603020102020204" pitchFamily="34" charset="0"/>
          </a:endParaRPr>
        </a:p>
      </dgm:t>
    </dgm:pt>
    <dgm:pt modelId="{2A632E64-5FF1-4B0C-BDEB-79B37EBF5AAE}" type="sibTrans" cxnId="{63AE9AD9-15BD-4230-B150-7BD48B3C7341}">
      <dgm:prSet/>
      <dgm:spPr/>
      <dgm:t>
        <a:bodyPr/>
        <a:lstStyle/>
        <a:p>
          <a:endParaRPr lang="ru-RU" sz="1200">
            <a:latin typeface="Franklin Gothic Medium" panose="020B0603020102020204" pitchFamily="34" charset="0"/>
          </a:endParaRPr>
        </a:p>
      </dgm:t>
    </dgm:pt>
    <dgm:pt modelId="{6CE8EA7B-E7BF-4D3F-9DBE-A4C08A1DD91A}">
      <dgm:prSet custT="1">
        <dgm:style>
          <a:lnRef idx="3">
            <a:schemeClr val="lt1"/>
          </a:lnRef>
          <a:fillRef idx="1">
            <a:schemeClr val="accent3"/>
          </a:fillRef>
          <a:effectRef idx="1">
            <a:schemeClr val="accent3"/>
          </a:effectRef>
          <a:fontRef idx="minor">
            <a:schemeClr val="lt1"/>
          </a:fontRef>
        </dgm:style>
      </dgm:prSet>
      <dgm:spPr>
        <a:noFill/>
      </dgm:spPr>
      <dgm:t>
        <a:bodyPr/>
        <a:lstStyle/>
        <a:p>
          <a:r>
            <a:rPr lang="ru-RU" sz="1800" b="1" dirty="0" smtClean="0">
              <a:solidFill>
                <a:schemeClr val="tx1">
                  <a:lumMod val="85000"/>
                  <a:lumOff val="15000"/>
                </a:schemeClr>
              </a:solidFill>
              <a:effectLst/>
              <a:latin typeface="Franklin Gothic Medium" panose="020B0603020102020204" pitchFamily="34" charset="0"/>
            </a:rPr>
            <a:t>Для контроля состава и свойств сточных вод абонентов;</a:t>
          </a:r>
          <a:endParaRPr lang="ru-RU" sz="1800" b="1" dirty="0">
            <a:solidFill>
              <a:schemeClr val="tx1">
                <a:lumMod val="85000"/>
                <a:lumOff val="15000"/>
              </a:schemeClr>
            </a:solidFill>
            <a:effectLst/>
            <a:latin typeface="Franklin Gothic Medium" panose="020B0603020102020204" pitchFamily="34" charset="0"/>
          </a:endParaRPr>
        </a:p>
      </dgm:t>
    </dgm:pt>
    <dgm:pt modelId="{2825E224-B5F9-4DFB-B2D5-02E1DF9BF702}" type="parTrans" cxnId="{C15195D0-A59B-4FB0-8B1A-A6939E2B450D}">
      <dgm:prSet/>
      <dgm:spPr/>
      <dgm:t>
        <a:bodyPr/>
        <a:lstStyle/>
        <a:p>
          <a:endParaRPr lang="ru-RU"/>
        </a:p>
      </dgm:t>
    </dgm:pt>
    <dgm:pt modelId="{61B91ABD-92A1-4EE4-82AE-6049A6C2C58D}" type="sibTrans" cxnId="{C15195D0-A59B-4FB0-8B1A-A6939E2B450D}">
      <dgm:prSet/>
      <dgm:spPr/>
      <dgm:t>
        <a:bodyPr/>
        <a:lstStyle/>
        <a:p>
          <a:endParaRPr lang="ru-RU"/>
        </a:p>
      </dgm:t>
    </dgm:pt>
    <dgm:pt modelId="{B9F9204E-99A7-4A86-A956-A3A01AA43744}">
      <dgm:prSet custT="1">
        <dgm:style>
          <a:lnRef idx="3">
            <a:schemeClr val="lt1"/>
          </a:lnRef>
          <a:fillRef idx="1">
            <a:schemeClr val="accent3"/>
          </a:fillRef>
          <a:effectRef idx="1">
            <a:schemeClr val="accent3"/>
          </a:effectRef>
          <a:fontRef idx="minor">
            <a:schemeClr val="lt1"/>
          </a:fontRef>
        </dgm:style>
      </dgm:prSet>
      <dgm:spPr>
        <a:noFill/>
      </dgm:spPr>
      <dgm:t>
        <a:bodyPr/>
        <a:lstStyle/>
        <a:p>
          <a:r>
            <a:rPr lang="ru-RU" sz="1800" b="1" dirty="0" smtClean="0">
              <a:solidFill>
                <a:schemeClr val="tx1">
                  <a:lumMod val="85000"/>
                  <a:lumOff val="15000"/>
                </a:schemeClr>
              </a:solidFill>
              <a:effectLst/>
              <a:latin typeface="Franklin Gothic Medium" panose="020B0603020102020204" pitchFamily="34" charset="0"/>
            </a:rPr>
            <a:t>Основание для разработки и утверждения план по соблюдению требований к составу и свойствам сточных вод.</a:t>
          </a:r>
          <a:endParaRPr lang="ru-RU" sz="1800" b="1" dirty="0">
            <a:solidFill>
              <a:schemeClr val="tx1">
                <a:lumMod val="85000"/>
                <a:lumOff val="15000"/>
              </a:schemeClr>
            </a:solidFill>
            <a:effectLst/>
            <a:latin typeface="Franklin Gothic Medium" panose="020B0603020102020204" pitchFamily="34" charset="0"/>
          </a:endParaRPr>
        </a:p>
      </dgm:t>
    </dgm:pt>
    <dgm:pt modelId="{52CDC8C6-AEA8-45A0-BD2B-122B2D1FC5E1}" type="parTrans" cxnId="{3DAF47AA-407D-43E6-848A-D23AFBF09B9D}">
      <dgm:prSet/>
      <dgm:spPr/>
      <dgm:t>
        <a:bodyPr/>
        <a:lstStyle/>
        <a:p>
          <a:endParaRPr lang="ru-RU"/>
        </a:p>
      </dgm:t>
    </dgm:pt>
    <dgm:pt modelId="{028AF432-00E2-48E7-8166-C4F35C47C05B}" type="sibTrans" cxnId="{3DAF47AA-407D-43E6-848A-D23AFBF09B9D}">
      <dgm:prSet/>
      <dgm:spPr/>
      <dgm:t>
        <a:bodyPr/>
        <a:lstStyle/>
        <a:p>
          <a:endParaRPr lang="ru-RU"/>
        </a:p>
      </dgm:t>
    </dgm:pt>
    <dgm:pt modelId="{16AC79A1-582C-4DE6-850D-5AA5A36722DA}">
      <dgm:prSet phldrT="[Текст]" custT="1">
        <dgm:style>
          <a:lnRef idx="3">
            <a:schemeClr val="lt1"/>
          </a:lnRef>
          <a:fillRef idx="1">
            <a:schemeClr val="accent3"/>
          </a:fillRef>
          <a:effectRef idx="1">
            <a:schemeClr val="accent3"/>
          </a:effectRef>
          <a:fontRef idx="minor">
            <a:schemeClr val="lt1"/>
          </a:fontRef>
        </dgm:style>
      </dgm:prSet>
      <dgm:spPr>
        <a:noFill/>
      </dgm:spPr>
      <dgm:t>
        <a:bodyPr/>
        <a:lstStyle/>
        <a:p>
          <a:endParaRPr lang="ru-RU" sz="1800" b="1" dirty="0">
            <a:solidFill>
              <a:schemeClr val="tx1">
                <a:lumMod val="85000"/>
                <a:lumOff val="15000"/>
              </a:schemeClr>
            </a:solidFill>
            <a:effectLst/>
            <a:latin typeface="Franklin Gothic Medium" panose="020B0603020102020204" pitchFamily="34" charset="0"/>
          </a:endParaRPr>
        </a:p>
      </dgm:t>
    </dgm:pt>
    <dgm:pt modelId="{4A593A20-DD2E-4C9D-989E-B3C99A1B0715}" type="parTrans" cxnId="{7F383233-89AA-47DF-9B83-AD50B3E4A35B}">
      <dgm:prSet/>
      <dgm:spPr/>
      <dgm:t>
        <a:bodyPr/>
        <a:lstStyle/>
        <a:p>
          <a:endParaRPr lang="ru-RU"/>
        </a:p>
      </dgm:t>
    </dgm:pt>
    <dgm:pt modelId="{820C2AB2-2E24-48F2-9379-3D9016A146D3}" type="sibTrans" cxnId="{7F383233-89AA-47DF-9B83-AD50B3E4A35B}">
      <dgm:prSet/>
      <dgm:spPr/>
      <dgm:t>
        <a:bodyPr/>
        <a:lstStyle/>
        <a:p>
          <a:endParaRPr lang="ru-RU"/>
        </a:p>
      </dgm:t>
    </dgm:pt>
    <dgm:pt modelId="{AD597F29-499A-4909-9E31-4106A582DB0C}">
      <dgm:prSet phldrT="[Текст]" custT="1">
        <dgm:style>
          <a:lnRef idx="3">
            <a:schemeClr val="lt1"/>
          </a:lnRef>
          <a:fillRef idx="1">
            <a:schemeClr val="accent3"/>
          </a:fillRef>
          <a:effectRef idx="1">
            <a:schemeClr val="accent3"/>
          </a:effectRef>
          <a:fontRef idx="minor">
            <a:schemeClr val="lt1"/>
          </a:fontRef>
        </dgm:style>
      </dgm:prSet>
      <dgm:spPr>
        <a:noFill/>
      </dgm:spPr>
      <dgm:t>
        <a:bodyPr/>
        <a:lstStyle/>
        <a:p>
          <a:endParaRPr lang="ru-RU" sz="1800" b="0" dirty="0">
            <a:solidFill>
              <a:schemeClr val="tx1">
                <a:lumMod val="85000"/>
                <a:lumOff val="15000"/>
              </a:schemeClr>
            </a:solidFill>
            <a:effectLst>
              <a:outerShdw blurRad="38100" dist="38100" dir="2700000" algn="tl">
                <a:srgbClr val="000000">
                  <a:alpha val="43137"/>
                </a:srgbClr>
              </a:outerShdw>
            </a:effectLst>
            <a:latin typeface="Franklin Gothic Medium" panose="020B0603020102020204" pitchFamily="34" charset="0"/>
          </a:endParaRPr>
        </a:p>
      </dgm:t>
    </dgm:pt>
    <dgm:pt modelId="{3269B902-ACF8-4924-B0BB-7CB54921A7EA}" type="parTrans" cxnId="{4E7FF934-C30D-42B8-8694-092A5D083C51}">
      <dgm:prSet/>
      <dgm:spPr/>
      <dgm:t>
        <a:bodyPr/>
        <a:lstStyle/>
        <a:p>
          <a:endParaRPr lang="ru-RU"/>
        </a:p>
      </dgm:t>
    </dgm:pt>
    <dgm:pt modelId="{02E13C1E-36EF-4AAA-8C4E-60B98F1213B6}" type="sibTrans" cxnId="{4E7FF934-C30D-42B8-8694-092A5D083C51}">
      <dgm:prSet/>
      <dgm:spPr/>
      <dgm:t>
        <a:bodyPr/>
        <a:lstStyle/>
        <a:p>
          <a:endParaRPr lang="ru-RU"/>
        </a:p>
      </dgm:t>
    </dgm:pt>
    <dgm:pt modelId="{CD196ADB-DC9F-4827-9008-636D4728DC4A}" type="pres">
      <dgm:prSet presAssocID="{4D546F04-4629-4955-8721-9C0017355983}" presName="Name0" presStyleCnt="0">
        <dgm:presLayoutVars>
          <dgm:dir/>
          <dgm:animLvl val="lvl"/>
          <dgm:resizeHandles/>
        </dgm:presLayoutVars>
      </dgm:prSet>
      <dgm:spPr/>
      <dgm:t>
        <a:bodyPr/>
        <a:lstStyle/>
        <a:p>
          <a:endParaRPr lang="ru-RU"/>
        </a:p>
      </dgm:t>
    </dgm:pt>
    <dgm:pt modelId="{A08F97F2-0E67-4DF5-841F-07DAA611D622}" type="pres">
      <dgm:prSet presAssocID="{1B44FFAF-22DC-4DC5-9B56-C650B7DA9B15}" presName="linNode" presStyleCnt="0"/>
      <dgm:spPr/>
    </dgm:pt>
    <dgm:pt modelId="{525A14BF-6B26-48A1-A1AD-4F2B94CB2DE1}" type="pres">
      <dgm:prSet presAssocID="{1B44FFAF-22DC-4DC5-9B56-C650B7DA9B15}" presName="parentShp" presStyleLbl="node1" presStyleIdx="0" presStyleCnt="2" custScaleX="84332" custScaleY="93299" custLinFactNeighborX="-680" custLinFactNeighborY="-4737">
        <dgm:presLayoutVars>
          <dgm:bulletEnabled val="1"/>
        </dgm:presLayoutVars>
      </dgm:prSet>
      <dgm:spPr/>
      <dgm:t>
        <a:bodyPr/>
        <a:lstStyle/>
        <a:p>
          <a:endParaRPr lang="ru-RU"/>
        </a:p>
      </dgm:t>
    </dgm:pt>
    <dgm:pt modelId="{65C1C3B0-72B4-468C-A428-5726D15DDF27}" type="pres">
      <dgm:prSet presAssocID="{1B44FFAF-22DC-4DC5-9B56-C650B7DA9B15}" presName="childShp" presStyleLbl="bgAccFollowNode1" presStyleIdx="0" presStyleCnt="2" custScaleX="105339" custScaleY="117396" custLinFactNeighborX="3952" custLinFactNeighborY="-675">
        <dgm:presLayoutVars>
          <dgm:bulletEnabled val="1"/>
        </dgm:presLayoutVars>
      </dgm:prSet>
      <dgm:spPr/>
      <dgm:t>
        <a:bodyPr/>
        <a:lstStyle/>
        <a:p>
          <a:endParaRPr lang="ru-RU"/>
        </a:p>
      </dgm:t>
    </dgm:pt>
    <dgm:pt modelId="{9A9EA051-4D92-4A65-80B3-47F073DF0129}" type="pres">
      <dgm:prSet presAssocID="{C04067E3-FBF2-4D9E-B86C-A721B6AC9EBD}" presName="spacing" presStyleCnt="0"/>
      <dgm:spPr/>
    </dgm:pt>
    <dgm:pt modelId="{430E5E33-C34E-46DF-AB80-DF70C944DE27}" type="pres">
      <dgm:prSet presAssocID="{B8564C42-4A16-4E41-924B-0AE64AE66538}" presName="linNode" presStyleCnt="0"/>
      <dgm:spPr/>
    </dgm:pt>
    <dgm:pt modelId="{5A157BF5-4262-4C54-A85F-8FD03025ED9E}" type="pres">
      <dgm:prSet presAssocID="{B8564C42-4A16-4E41-924B-0AE64AE66538}" presName="parentShp" presStyleLbl="node1" presStyleIdx="1" presStyleCnt="2" custScaleX="94172" custScaleY="69531" custLinFactNeighborX="-2322" custLinFactNeighborY="-3302">
        <dgm:presLayoutVars>
          <dgm:bulletEnabled val="1"/>
        </dgm:presLayoutVars>
      </dgm:prSet>
      <dgm:spPr/>
      <dgm:t>
        <a:bodyPr/>
        <a:lstStyle/>
        <a:p>
          <a:endParaRPr lang="ru-RU"/>
        </a:p>
      </dgm:t>
    </dgm:pt>
    <dgm:pt modelId="{FF6FBFF7-34D5-4098-9588-CCD20453B6CE}" type="pres">
      <dgm:prSet presAssocID="{B8564C42-4A16-4E41-924B-0AE64AE66538}" presName="childShp" presStyleLbl="bgAccFollowNode1" presStyleIdx="1" presStyleCnt="2" custScaleX="99241" custScaleY="88288" custLinFactNeighborX="1670" custLinFactNeighborY="-3968">
        <dgm:presLayoutVars>
          <dgm:bulletEnabled val="1"/>
        </dgm:presLayoutVars>
      </dgm:prSet>
      <dgm:spPr/>
      <dgm:t>
        <a:bodyPr/>
        <a:lstStyle/>
        <a:p>
          <a:endParaRPr lang="ru-RU"/>
        </a:p>
      </dgm:t>
    </dgm:pt>
  </dgm:ptLst>
  <dgm:cxnLst>
    <dgm:cxn modelId="{4E7FF934-C30D-42B8-8694-092A5D083C51}" srcId="{B8564C42-4A16-4E41-924B-0AE64AE66538}" destId="{AD597F29-499A-4909-9E31-4106A582DB0C}" srcOrd="0" destOrd="0" parTransId="{3269B902-ACF8-4924-B0BB-7CB54921A7EA}" sibTransId="{02E13C1E-36EF-4AAA-8C4E-60B98F1213B6}"/>
    <dgm:cxn modelId="{D0B1A06E-097D-4AE2-8B43-F569EBB339B3}" type="presOf" srcId="{B9F9204E-99A7-4A86-A956-A3A01AA43744}" destId="{65C1C3B0-72B4-468C-A428-5726D15DDF27}" srcOrd="0" destOrd="3" presId="urn:microsoft.com/office/officeart/2005/8/layout/vList6"/>
    <dgm:cxn modelId="{EC8176BE-8147-4C64-8318-2EB1EB114C53}" type="presOf" srcId="{AD597F29-499A-4909-9E31-4106A582DB0C}" destId="{FF6FBFF7-34D5-4098-9588-CCD20453B6CE}" srcOrd="0" destOrd="0" presId="urn:microsoft.com/office/officeart/2005/8/layout/vList6"/>
    <dgm:cxn modelId="{672F45CC-1E8C-42B7-B7A9-C9BDDFF6AD3A}" type="presOf" srcId="{4D546F04-4629-4955-8721-9C0017355983}" destId="{CD196ADB-DC9F-4827-9008-636D4728DC4A}" srcOrd="0" destOrd="0" presId="urn:microsoft.com/office/officeart/2005/8/layout/vList6"/>
    <dgm:cxn modelId="{5E9779B8-ACCC-4EB0-8F40-8FE56B80251F}" type="presOf" srcId="{D0B8FDF3-2441-4824-BAD7-50674F93AA93}" destId="{65C1C3B0-72B4-468C-A428-5726D15DDF27}" srcOrd="0" destOrd="1" presId="urn:microsoft.com/office/officeart/2005/8/layout/vList6"/>
    <dgm:cxn modelId="{C482A162-5411-4ADD-9468-5BA625A9FF4B}" type="presOf" srcId="{34501472-6080-4A9D-A79A-B3965608192C}" destId="{FF6FBFF7-34D5-4098-9588-CCD20453B6CE}" srcOrd="0" destOrd="1" presId="urn:microsoft.com/office/officeart/2005/8/layout/vList6"/>
    <dgm:cxn modelId="{B20E6737-DC24-4CB1-B44E-BF67C14430E0}" type="presOf" srcId="{6CE8EA7B-E7BF-4D3F-9DBE-A4C08A1DD91A}" destId="{65C1C3B0-72B4-468C-A428-5726D15DDF27}" srcOrd="0" destOrd="2" presId="urn:microsoft.com/office/officeart/2005/8/layout/vList6"/>
    <dgm:cxn modelId="{9D408DF2-78AB-418E-A622-B1DC417125FB}" type="presOf" srcId="{B8564C42-4A16-4E41-924B-0AE64AE66538}" destId="{5A157BF5-4262-4C54-A85F-8FD03025ED9E}" srcOrd="0" destOrd="0" presId="urn:microsoft.com/office/officeart/2005/8/layout/vList6"/>
    <dgm:cxn modelId="{9522E842-1BE5-44DA-9045-F300ED57381C}" srcId="{4D546F04-4629-4955-8721-9C0017355983}" destId="{1B44FFAF-22DC-4DC5-9B56-C650B7DA9B15}" srcOrd="0" destOrd="0" parTransId="{98C1DC2B-2A06-435E-93D0-D718A0979942}" sibTransId="{C04067E3-FBF2-4D9E-B86C-A721B6AC9EBD}"/>
    <dgm:cxn modelId="{5B594C41-946B-4108-BA2C-30FE4D61B753}" srcId="{4D546F04-4629-4955-8721-9C0017355983}" destId="{B8564C42-4A16-4E41-924B-0AE64AE66538}" srcOrd="1" destOrd="0" parTransId="{3B6F8003-6B20-4F0F-A73E-77C6EE142003}" sibTransId="{644086BC-5402-4A52-82B9-C514969A84F7}"/>
    <dgm:cxn modelId="{42D3A2A8-91D4-453C-B1B6-85DDA1A0795A}" type="presOf" srcId="{1B44FFAF-22DC-4DC5-9B56-C650B7DA9B15}" destId="{525A14BF-6B26-48A1-A1AD-4F2B94CB2DE1}" srcOrd="0" destOrd="0" presId="urn:microsoft.com/office/officeart/2005/8/layout/vList6"/>
    <dgm:cxn modelId="{7E2049DE-3086-4509-B044-2FB14D1B7EDD}" srcId="{1B44FFAF-22DC-4DC5-9B56-C650B7DA9B15}" destId="{D0B8FDF3-2441-4824-BAD7-50674F93AA93}" srcOrd="1" destOrd="0" parTransId="{E75F7DB6-841D-42A3-B6E6-7A70F6FE6402}" sibTransId="{E30CECA5-D2A5-4D5A-B69B-4E7D804D9565}"/>
    <dgm:cxn modelId="{7F383233-89AA-47DF-9B83-AD50B3E4A35B}" srcId="{1B44FFAF-22DC-4DC5-9B56-C650B7DA9B15}" destId="{16AC79A1-582C-4DE6-850D-5AA5A36722DA}" srcOrd="0" destOrd="0" parTransId="{4A593A20-DD2E-4C9D-989E-B3C99A1B0715}" sibTransId="{820C2AB2-2E24-48F2-9379-3D9016A146D3}"/>
    <dgm:cxn modelId="{C15195D0-A59B-4FB0-8B1A-A6939E2B450D}" srcId="{1B44FFAF-22DC-4DC5-9B56-C650B7DA9B15}" destId="{6CE8EA7B-E7BF-4D3F-9DBE-A4C08A1DD91A}" srcOrd="2" destOrd="0" parTransId="{2825E224-B5F9-4DFB-B2D5-02E1DF9BF702}" sibTransId="{61B91ABD-92A1-4EE4-82AE-6049A6C2C58D}"/>
    <dgm:cxn modelId="{3DAF47AA-407D-43E6-848A-D23AFBF09B9D}" srcId="{1B44FFAF-22DC-4DC5-9B56-C650B7DA9B15}" destId="{B9F9204E-99A7-4A86-A956-A3A01AA43744}" srcOrd="3" destOrd="0" parTransId="{52CDC8C6-AEA8-45A0-BD2B-122B2D1FC5E1}" sibTransId="{028AF432-00E2-48E7-8166-C4F35C47C05B}"/>
    <dgm:cxn modelId="{63AE9AD9-15BD-4230-B150-7BD48B3C7341}" srcId="{B8564C42-4A16-4E41-924B-0AE64AE66538}" destId="{34501472-6080-4A9D-A79A-B3965608192C}" srcOrd="1" destOrd="0" parTransId="{ED11560E-7566-4E12-8624-A4B914C7BEE3}" sibTransId="{2A632E64-5FF1-4B0C-BDEB-79B37EBF5AAE}"/>
    <dgm:cxn modelId="{8C5F3D94-7F40-4DBA-9A8C-9E7ED4230086}" type="presOf" srcId="{16AC79A1-582C-4DE6-850D-5AA5A36722DA}" destId="{65C1C3B0-72B4-468C-A428-5726D15DDF27}" srcOrd="0" destOrd="0" presId="urn:microsoft.com/office/officeart/2005/8/layout/vList6"/>
    <dgm:cxn modelId="{440D2E31-5611-464E-8232-6AED17168AFB}" type="presParOf" srcId="{CD196ADB-DC9F-4827-9008-636D4728DC4A}" destId="{A08F97F2-0E67-4DF5-841F-07DAA611D622}" srcOrd="0" destOrd="0" presId="urn:microsoft.com/office/officeart/2005/8/layout/vList6"/>
    <dgm:cxn modelId="{D63134E3-C843-4428-B8D0-3131FFF7BA86}" type="presParOf" srcId="{A08F97F2-0E67-4DF5-841F-07DAA611D622}" destId="{525A14BF-6B26-48A1-A1AD-4F2B94CB2DE1}" srcOrd="0" destOrd="0" presId="urn:microsoft.com/office/officeart/2005/8/layout/vList6"/>
    <dgm:cxn modelId="{B8F0C2CD-B02C-4B03-8777-7C01484C860D}" type="presParOf" srcId="{A08F97F2-0E67-4DF5-841F-07DAA611D622}" destId="{65C1C3B0-72B4-468C-A428-5726D15DDF27}" srcOrd="1" destOrd="0" presId="urn:microsoft.com/office/officeart/2005/8/layout/vList6"/>
    <dgm:cxn modelId="{8DD0E431-FEA6-4FC5-BD10-D7839A742D5B}" type="presParOf" srcId="{CD196ADB-DC9F-4827-9008-636D4728DC4A}" destId="{9A9EA051-4D92-4A65-80B3-47F073DF0129}" srcOrd="1" destOrd="0" presId="urn:microsoft.com/office/officeart/2005/8/layout/vList6"/>
    <dgm:cxn modelId="{5A1D7E28-E44A-4BD4-868B-6304914E4886}" type="presParOf" srcId="{CD196ADB-DC9F-4827-9008-636D4728DC4A}" destId="{430E5E33-C34E-46DF-AB80-DF70C944DE27}" srcOrd="2" destOrd="0" presId="urn:microsoft.com/office/officeart/2005/8/layout/vList6"/>
    <dgm:cxn modelId="{ECDDA88D-8522-4AAC-87D5-83FD51228D25}" type="presParOf" srcId="{430E5E33-C34E-46DF-AB80-DF70C944DE27}" destId="{5A157BF5-4262-4C54-A85F-8FD03025ED9E}" srcOrd="0" destOrd="0" presId="urn:microsoft.com/office/officeart/2005/8/layout/vList6"/>
    <dgm:cxn modelId="{7D51460A-7DAB-4D77-A31E-CE20FC89B208}" type="presParOf" srcId="{430E5E33-C34E-46DF-AB80-DF70C944DE27}" destId="{FF6FBFF7-34D5-4098-9588-CCD20453B6CE}" srcOrd="1" destOrd="0" presId="urn:microsoft.com/office/officeart/2005/8/layout/vList6"/>
  </dgm:cxnLst>
  <dgm:bg/>
  <dgm:whole/>
</dgm:dataModel>
</file>

<file path=ppt/diagrams/data2.xml><?xml version="1.0" encoding="utf-8"?>
<dgm:dataModel xmlns:dgm="http://schemas.openxmlformats.org/drawingml/2006/diagram" xmlns:a="http://schemas.openxmlformats.org/drawingml/2006/main">
  <dgm:ptLst>
    <dgm:pt modelId="{6B892DAB-1B06-4B92-85E1-8344C3CDBF4E}"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ru-RU"/>
        </a:p>
      </dgm:t>
    </dgm:pt>
    <dgm:pt modelId="{4531B078-420D-4CFE-8769-AA220FE6EEB2}">
      <dgm:prSet phldrT="[Текст]"/>
      <dgm:spPr>
        <a:solidFill>
          <a:srgbClr val="C00000"/>
        </a:solidFill>
        <a:ln>
          <a:solidFill>
            <a:schemeClr val="bg2">
              <a:lumMod val="75000"/>
            </a:schemeClr>
          </a:solidFill>
        </a:ln>
      </dgm:spPr>
      <dgm:t>
        <a:bodyPr/>
        <a:lstStyle/>
        <a:p>
          <a:r>
            <a:rPr lang="ru-RU" b="1" dirty="0" smtClean="0">
              <a:solidFill>
                <a:schemeClr val="bg1"/>
              </a:solidFill>
              <a:effectLst>
                <a:outerShdw blurRad="38100" dist="38100" dir="2700000" algn="tl">
                  <a:srgbClr val="000000">
                    <a:alpha val="43137"/>
                  </a:srgbClr>
                </a:outerShdw>
              </a:effectLst>
            </a:rPr>
            <a:t>Декларация</a:t>
          </a:r>
          <a:endParaRPr lang="ru-RU" b="1" dirty="0">
            <a:solidFill>
              <a:schemeClr val="bg1"/>
            </a:solidFill>
            <a:effectLst>
              <a:outerShdw blurRad="38100" dist="38100" dir="2700000" algn="tl">
                <a:srgbClr val="000000">
                  <a:alpha val="43137"/>
                </a:srgbClr>
              </a:outerShdw>
            </a:effectLst>
          </a:endParaRPr>
        </a:p>
      </dgm:t>
    </dgm:pt>
    <dgm:pt modelId="{0A873F85-443A-4A63-AA80-00F8E2A43753}" type="parTrans" cxnId="{136DD414-116D-4EB1-B60B-EE9D9585D9F2}">
      <dgm:prSet/>
      <dgm:spPr/>
      <dgm:t>
        <a:bodyPr/>
        <a:lstStyle/>
        <a:p>
          <a:endParaRPr lang="ru-RU">
            <a:solidFill>
              <a:schemeClr val="bg2">
                <a:lumMod val="10000"/>
              </a:schemeClr>
            </a:solidFill>
          </a:endParaRPr>
        </a:p>
      </dgm:t>
    </dgm:pt>
    <dgm:pt modelId="{F76D11B8-4760-46A4-A344-29591AA6A8DD}" type="sibTrans" cxnId="{136DD414-116D-4EB1-B60B-EE9D9585D9F2}">
      <dgm:prSet/>
      <dgm:spPr/>
      <dgm:t>
        <a:bodyPr/>
        <a:lstStyle/>
        <a:p>
          <a:endParaRPr lang="ru-RU">
            <a:solidFill>
              <a:schemeClr val="bg2">
                <a:lumMod val="10000"/>
              </a:schemeClr>
            </a:solidFill>
          </a:endParaRPr>
        </a:p>
      </dgm:t>
    </dgm:pt>
    <dgm:pt modelId="{278B9448-10E9-4B96-8A4D-C4993226EF80}">
      <dgm:prSet phldrT="[Текст]" custT="1"/>
      <dgm:spPr>
        <a:solidFill>
          <a:schemeClr val="accent3">
            <a:lumMod val="60000"/>
            <a:lumOff val="40000"/>
          </a:schemeClr>
        </a:solidFill>
      </dgm:spPr>
      <dgm:t>
        <a:bodyPr/>
        <a:lstStyle/>
        <a:p>
          <a:r>
            <a:rPr lang="ru-RU" sz="1400" b="1" dirty="0" smtClean="0">
              <a:solidFill>
                <a:schemeClr val="bg2">
                  <a:lumMod val="10000"/>
                </a:schemeClr>
              </a:solidFill>
            </a:rPr>
            <a:t>Выпуск 1</a:t>
          </a:r>
        </a:p>
        <a:p>
          <a:r>
            <a:rPr lang="ru-RU" sz="1400" b="1" i="1" dirty="0" smtClean="0">
              <a:solidFill>
                <a:schemeClr val="accent6">
                  <a:lumMod val="50000"/>
                </a:schemeClr>
              </a:solidFill>
              <a:effectLst>
                <a:outerShdw blurRad="38100" dist="38100" dir="2700000" algn="tl">
                  <a:srgbClr val="000000">
                    <a:alpha val="43137"/>
                  </a:srgbClr>
                </a:outerShdw>
              </a:effectLst>
              <a:latin typeface="Franklin Gothic Book" panose="020B0503020102020204" pitchFamily="34" charset="0"/>
            </a:rPr>
            <a:t>ФКi </a:t>
          </a:r>
          <a:endParaRPr lang="ru-RU" sz="1400" b="1" dirty="0">
            <a:solidFill>
              <a:schemeClr val="accent6">
                <a:lumMod val="50000"/>
              </a:schemeClr>
            </a:solidFill>
          </a:endParaRPr>
        </a:p>
      </dgm:t>
    </dgm:pt>
    <dgm:pt modelId="{14DB0BBD-EB79-4C0A-A4C1-5111C28ECF5A}" type="parTrans" cxnId="{5EE38633-CB3E-49FF-BD6B-578FF0266213}">
      <dgm:prSet/>
      <dgm:spPr>
        <a:solidFill>
          <a:schemeClr val="bg1">
            <a:lumMod val="85000"/>
          </a:schemeClr>
        </a:solidFill>
        <a:ln w="19050">
          <a:solidFill>
            <a:schemeClr val="bg1">
              <a:lumMod val="65000"/>
            </a:schemeClr>
          </a:solidFill>
        </a:ln>
      </dgm:spPr>
      <dgm:t>
        <a:bodyPr/>
        <a:lstStyle/>
        <a:p>
          <a:endParaRPr lang="ru-RU">
            <a:solidFill>
              <a:schemeClr val="bg2">
                <a:lumMod val="10000"/>
              </a:schemeClr>
            </a:solidFill>
          </a:endParaRPr>
        </a:p>
      </dgm:t>
    </dgm:pt>
    <dgm:pt modelId="{51F66645-C817-43D7-AFF3-8800F831AD3A}" type="sibTrans" cxnId="{5EE38633-CB3E-49FF-BD6B-578FF0266213}">
      <dgm:prSet/>
      <dgm:spPr/>
      <dgm:t>
        <a:bodyPr/>
        <a:lstStyle/>
        <a:p>
          <a:endParaRPr lang="ru-RU">
            <a:solidFill>
              <a:schemeClr val="bg2">
                <a:lumMod val="10000"/>
              </a:schemeClr>
            </a:solidFill>
          </a:endParaRPr>
        </a:p>
      </dgm:t>
    </dgm:pt>
    <dgm:pt modelId="{1DF56723-EC01-4F83-8E6E-9EB73AD41819}">
      <dgm:prSet phldrT="[Текст]" custT="1"/>
      <dgm:spPr>
        <a:solidFill>
          <a:schemeClr val="accent3">
            <a:lumMod val="60000"/>
            <a:lumOff val="40000"/>
          </a:schemeClr>
        </a:solidFill>
      </dgm:spPr>
      <dgm:t>
        <a:bodyPr/>
        <a:lstStyle/>
        <a:p>
          <a:r>
            <a:rPr lang="ru-RU" sz="1400" b="1" dirty="0" smtClean="0">
              <a:solidFill>
                <a:schemeClr val="tx1">
                  <a:lumMod val="85000"/>
                  <a:lumOff val="15000"/>
                </a:schemeClr>
              </a:solidFill>
            </a:rPr>
            <a:t>Выпуск 2</a:t>
          </a:r>
        </a:p>
        <a:p>
          <a:r>
            <a:rPr lang="ru-RU" sz="1400" b="1" i="1" dirty="0" smtClean="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rPr>
            <a:t>ФКi </a:t>
          </a:r>
          <a:endParaRPr lang="ru-RU" sz="1400" b="1" dirty="0">
            <a:solidFill>
              <a:schemeClr val="tx1">
                <a:lumMod val="85000"/>
                <a:lumOff val="15000"/>
              </a:schemeClr>
            </a:solidFill>
          </a:endParaRPr>
        </a:p>
      </dgm:t>
    </dgm:pt>
    <dgm:pt modelId="{61F1D9FE-A142-476C-B97A-B7752B293041}" type="parTrans" cxnId="{DCE443E7-0C75-481C-9F84-37837F8B889A}">
      <dgm:prSet/>
      <dgm:spPr>
        <a:solidFill>
          <a:schemeClr val="bg1">
            <a:lumMod val="85000"/>
          </a:schemeClr>
        </a:solidFill>
        <a:ln w="12700">
          <a:solidFill>
            <a:schemeClr val="bg1">
              <a:lumMod val="65000"/>
            </a:schemeClr>
          </a:solidFill>
        </a:ln>
      </dgm:spPr>
      <dgm:t>
        <a:bodyPr/>
        <a:lstStyle/>
        <a:p>
          <a:endParaRPr lang="ru-RU">
            <a:solidFill>
              <a:schemeClr val="bg2">
                <a:lumMod val="10000"/>
              </a:schemeClr>
            </a:solidFill>
          </a:endParaRPr>
        </a:p>
      </dgm:t>
    </dgm:pt>
    <dgm:pt modelId="{E7F0D44D-617C-435E-869C-9BCCA4E61BF3}" type="sibTrans" cxnId="{DCE443E7-0C75-481C-9F84-37837F8B889A}">
      <dgm:prSet/>
      <dgm:spPr/>
      <dgm:t>
        <a:bodyPr/>
        <a:lstStyle/>
        <a:p>
          <a:endParaRPr lang="ru-RU">
            <a:solidFill>
              <a:schemeClr val="bg2">
                <a:lumMod val="10000"/>
              </a:schemeClr>
            </a:solidFill>
          </a:endParaRPr>
        </a:p>
      </dgm:t>
    </dgm:pt>
    <dgm:pt modelId="{7D5A1365-7EE3-44B9-B005-15EFE77C1A24}">
      <dgm:prSet phldrT="[Текст]" custT="1"/>
      <dgm:spPr>
        <a:solidFill>
          <a:schemeClr val="accent3">
            <a:lumMod val="60000"/>
            <a:lumOff val="40000"/>
          </a:schemeClr>
        </a:solidFill>
      </dgm:spPr>
      <dgm:t>
        <a:bodyPr/>
        <a:lstStyle/>
        <a:p>
          <a:r>
            <a:rPr lang="ru-RU" sz="1400" b="1" dirty="0" smtClean="0">
              <a:solidFill>
                <a:schemeClr val="bg2">
                  <a:lumMod val="10000"/>
                </a:schemeClr>
              </a:solidFill>
            </a:rPr>
            <a:t>Выпуск 3</a:t>
          </a:r>
        </a:p>
        <a:p>
          <a:r>
            <a:rPr lang="ru-RU" sz="1400" b="1" i="1" dirty="0" smtClean="0">
              <a:solidFill>
                <a:schemeClr val="accent6">
                  <a:lumMod val="50000"/>
                </a:schemeClr>
              </a:solidFill>
              <a:effectLst>
                <a:outerShdw blurRad="38100" dist="38100" dir="2700000" algn="tl">
                  <a:srgbClr val="000000">
                    <a:alpha val="43137"/>
                  </a:srgbClr>
                </a:outerShdw>
              </a:effectLst>
              <a:latin typeface="Franklin Gothic Book" panose="020B0503020102020204" pitchFamily="34" charset="0"/>
            </a:rPr>
            <a:t>ФКi </a:t>
          </a:r>
          <a:endParaRPr lang="ru-RU" sz="1400" b="1" dirty="0">
            <a:solidFill>
              <a:schemeClr val="bg2">
                <a:lumMod val="10000"/>
              </a:schemeClr>
            </a:solidFill>
          </a:endParaRPr>
        </a:p>
      </dgm:t>
    </dgm:pt>
    <dgm:pt modelId="{1552755A-CE37-47E4-B564-46FEC27C24B3}" type="parTrans" cxnId="{FC3A01F5-2994-4507-8FC2-515AF092CAA5}">
      <dgm:prSet/>
      <dgm:spPr>
        <a:solidFill>
          <a:schemeClr val="bg1">
            <a:lumMod val="85000"/>
          </a:schemeClr>
        </a:solidFill>
        <a:ln w="19050">
          <a:solidFill>
            <a:schemeClr val="bg1">
              <a:lumMod val="65000"/>
            </a:schemeClr>
          </a:solidFill>
        </a:ln>
      </dgm:spPr>
      <dgm:t>
        <a:bodyPr/>
        <a:lstStyle/>
        <a:p>
          <a:endParaRPr lang="ru-RU">
            <a:solidFill>
              <a:schemeClr val="bg2">
                <a:lumMod val="10000"/>
              </a:schemeClr>
            </a:solidFill>
          </a:endParaRPr>
        </a:p>
      </dgm:t>
    </dgm:pt>
    <dgm:pt modelId="{53A85C08-1A02-4D22-853D-A1E08D0BF1C2}" type="sibTrans" cxnId="{FC3A01F5-2994-4507-8FC2-515AF092CAA5}">
      <dgm:prSet/>
      <dgm:spPr/>
      <dgm:t>
        <a:bodyPr/>
        <a:lstStyle/>
        <a:p>
          <a:endParaRPr lang="ru-RU">
            <a:solidFill>
              <a:schemeClr val="bg2">
                <a:lumMod val="10000"/>
              </a:schemeClr>
            </a:solidFill>
          </a:endParaRPr>
        </a:p>
      </dgm:t>
    </dgm:pt>
    <dgm:pt modelId="{2A3B7F40-D505-4BEC-8BFE-1EB39E219E31}">
      <dgm:prSet phldrT="[Текст]" phldr="1"/>
      <dgm:spPr/>
      <dgm:t>
        <a:bodyPr/>
        <a:lstStyle/>
        <a:p>
          <a:endParaRPr lang="ru-RU" dirty="0">
            <a:solidFill>
              <a:schemeClr val="bg2">
                <a:lumMod val="10000"/>
              </a:schemeClr>
            </a:solidFill>
          </a:endParaRPr>
        </a:p>
      </dgm:t>
    </dgm:pt>
    <dgm:pt modelId="{F62A62A2-D0B0-4377-B62F-33D4B77E39D3}" type="parTrans" cxnId="{711FF5C1-75DE-49A8-921B-92629A4605DD}">
      <dgm:prSet/>
      <dgm:spPr/>
      <dgm:t>
        <a:bodyPr/>
        <a:lstStyle/>
        <a:p>
          <a:endParaRPr lang="ru-RU">
            <a:solidFill>
              <a:schemeClr val="bg2">
                <a:lumMod val="10000"/>
              </a:schemeClr>
            </a:solidFill>
          </a:endParaRPr>
        </a:p>
      </dgm:t>
    </dgm:pt>
    <dgm:pt modelId="{712978BB-F5C6-4711-936A-CC87DFDC753D}" type="sibTrans" cxnId="{711FF5C1-75DE-49A8-921B-92629A4605DD}">
      <dgm:prSet/>
      <dgm:spPr/>
      <dgm:t>
        <a:bodyPr/>
        <a:lstStyle/>
        <a:p>
          <a:endParaRPr lang="ru-RU">
            <a:solidFill>
              <a:schemeClr val="bg2">
                <a:lumMod val="10000"/>
              </a:schemeClr>
            </a:solidFill>
          </a:endParaRPr>
        </a:p>
      </dgm:t>
    </dgm:pt>
    <dgm:pt modelId="{943520BD-80C4-4E97-9446-18EECF4D20E9}">
      <dgm:prSet phldrT="[Текст]" phldr="1"/>
      <dgm:spPr/>
      <dgm:t>
        <a:bodyPr/>
        <a:lstStyle/>
        <a:p>
          <a:endParaRPr lang="ru-RU" dirty="0">
            <a:solidFill>
              <a:schemeClr val="bg2">
                <a:lumMod val="10000"/>
              </a:schemeClr>
            </a:solidFill>
          </a:endParaRPr>
        </a:p>
      </dgm:t>
    </dgm:pt>
    <dgm:pt modelId="{F1834A1D-08B4-4F8E-8A4B-6DA8516E0034}" type="parTrans" cxnId="{413F03BF-C3D7-4FF7-AF45-80D01AA0679F}">
      <dgm:prSet/>
      <dgm:spPr/>
      <dgm:t>
        <a:bodyPr/>
        <a:lstStyle/>
        <a:p>
          <a:endParaRPr lang="ru-RU">
            <a:solidFill>
              <a:schemeClr val="bg2">
                <a:lumMod val="10000"/>
              </a:schemeClr>
            </a:solidFill>
          </a:endParaRPr>
        </a:p>
      </dgm:t>
    </dgm:pt>
    <dgm:pt modelId="{1FF9D1B1-85E2-42BB-939B-D9100F4B6258}" type="sibTrans" cxnId="{413F03BF-C3D7-4FF7-AF45-80D01AA0679F}">
      <dgm:prSet/>
      <dgm:spPr/>
      <dgm:t>
        <a:bodyPr/>
        <a:lstStyle/>
        <a:p>
          <a:endParaRPr lang="ru-RU">
            <a:solidFill>
              <a:schemeClr val="bg2">
                <a:lumMod val="10000"/>
              </a:schemeClr>
            </a:solidFill>
          </a:endParaRPr>
        </a:p>
      </dgm:t>
    </dgm:pt>
    <dgm:pt modelId="{56B8D10F-CB4D-4375-A590-6DF2F0355E08}" type="pres">
      <dgm:prSet presAssocID="{6B892DAB-1B06-4B92-85E1-8344C3CDBF4E}" presName="cycle" presStyleCnt="0">
        <dgm:presLayoutVars>
          <dgm:chMax val="1"/>
          <dgm:dir/>
          <dgm:animLvl val="ctr"/>
          <dgm:resizeHandles val="exact"/>
        </dgm:presLayoutVars>
      </dgm:prSet>
      <dgm:spPr/>
      <dgm:t>
        <a:bodyPr/>
        <a:lstStyle/>
        <a:p>
          <a:endParaRPr lang="ru-RU"/>
        </a:p>
      </dgm:t>
    </dgm:pt>
    <dgm:pt modelId="{A15AA157-025B-4D6F-9C22-0DED4B1A5220}" type="pres">
      <dgm:prSet presAssocID="{4531B078-420D-4CFE-8769-AA220FE6EEB2}" presName="centerShape" presStyleLbl="node0" presStyleIdx="0" presStyleCnt="1" custScaleX="205761" custScaleY="87409"/>
      <dgm:spPr/>
      <dgm:t>
        <a:bodyPr/>
        <a:lstStyle/>
        <a:p>
          <a:endParaRPr lang="ru-RU"/>
        </a:p>
      </dgm:t>
    </dgm:pt>
    <dgm:pt modelId="{E3D64EE6-941F-4A8A-8241-039E2EF7934D}" type="pres">
      <dgm:prSet presAssocID="{14DB0BBD-EB79-4C0A-A4C1-5111C28ECF5A}" presName="parTrans" presStyleLbl="bgSibTrans2D1" presStyleIdx="0" presStyleCnt="3"/>
      <dgm:spPr/>
      <dgm:t>
        <a:bodyPr/>
        <a:lstStyle/>
        <a:p>
          <a:endParaRPr lang="ru-RU"/>
        </a:p>
      </dgm:t>
    </dgm:pt>
    <dgm:pt modelId="{264FE206-2633-4FFD-9D17-E593BA735DC0}" type="pres">
      <dgm:prSet presAssocID="{278B9448-10E9-4B96-8A4D-C4993226EF80}" presName="node" presStyleLbl="node1" presStyleIdx="0" presStyleCnt="3" custScaleY="64587" custRadScaleRad="120870" custRadScaleInc="5267">
        <dgm:presLayoutVars>
          <dgm:bulletEnabled val="1"/>
        </dgm:presLayoutVars>
      </dgm:prSet>
      <dgm:spPr/>
      <dgm:t>
        <a:bodyPr/>
        <a:lstStyle/>
        <a:p>
          <a:endParaRPr lang="ru-RU"/>
        </a:p>
      </dgm:t>
    </dgm:pt>
    <dgm:pt modelId="{272F49E0-E4F5-4619-8E22-634DC28BB076}" type="pres">
      <dgm:prSet presAssocID="{61F1D9FE-A142-476C-B97A-B7752B293041}" presName="parTrans" presStyleLbl="bgSibTrans2D1" presStyleIdx="1" presStyleCnt="3"/>
      <dgm:spPr/>
      <dgm:t>
        <a:bodyPr/>
        <a:lstStyle/>
        <a:p>
          <a:endParaRPr lang="ru-RU"/>
        </a:p>
      </dgm:t>
    </dgm:pt>
    <dgm:pt modelId="{C683B467-28E2-4327-98B3-3FE5A6B7DC12}" type="pres">
      <dgm:prSet presAssocID="{1DF56723-EC01-4F83-8E6E-9EB73AD41819}" presName="node" presStyleLbl="node1" presStyleIdx="1" presStyleCnt="3" custScaleX="117865" custScaleY="74153">
        <dgm:presLayoutVars>
          <dgm:bulletEnabled val="1"/>
        </dgm:presLayoutVars>
      </dgm:prSet>
      <dgm:spPr/>
      <dgm:t>
        <a:bodyPr/>
        <a:lstStyle/>
        <a:p>
          <a:endParaRPr lang="ru-RU"/>
        </a:p>
      </dgm:t>
    </dgm:pt>
    <dgm:pt modelId="{EB37019E-A22F-4041-A780-7D0DD0ED1C67}" type="pres">
      <dgm:prSet presAssocID="{1552755A-CE37-47E4-B564-46FEC27C24B3}" presName="parTrans" presStyleLbl="bgSibTrans2D1" presStyleIdx="2" presStyleCnt="3"/>
      <dgm:spPr/>
      <dgm:t>
        <a:bodyPr/>
        <a:lstStyle/>
        <a:p>
          <a:endParaRPr lang="ru-RU"/>
        </a:p>
      </dgm:t>
    </dgm:pt>
    <dgm:pt modelId="{6858F38C-F5A4-416F-893B-7F4DD3A51251}" type="pres">
      <dgm:prSet presAssocID="{7D5A1365-7EE3-44B9-B005-15EFE77C1A24}" presName="node" presStyleLbl="node1" presStyleIdx="2" presStyleCnt="3" custScaleY="64587" custRadScaleRad="121924" custRadScaleInc="-2843">
        <dgm:presLayoutVars>
          <dgm:bulletEnabled val="1"/>
        </dgm:presLayoutVars>
      </dgm:prSet>
      <dgm:spPr/>
      <dgm:t>
        <a:bodyPr/>
        <a:lstStyle/>
        <a:p>
          <a:endParaRPr lang="ru-RU"/>
        </a:p>
      </dgm:t>
    </dgm:pt>
  </dgm:ptLst>
  <dgm:cxnLst>
    <dgm:cxn modelId="{E5239027-7C86-4226-B0D1-FC83D9203CA7}" type="presOf" srcId="{61F1D9FE-A142-476C-B97A-B7752B293041}" destId="{272F49E0-E4F5-4619-8E22-634DC28BB076}" srcOrd="0" destOrd="0" presId="urn:microsoft.com/office/officeart/2005/8/layout/radial4"/>
    <dgm:cxn modelId="{FA70BE2F-6B9D-4B5E-B516-3D791558E121}" type="presOf" srcId="{7D5A1365-7EE3-44B9-B005-15EFE77C1A24}" destId="{6858F38C-F5A4-416F-893B-7F4DD3A51251}" srcOrd="0" destOrd="0" presId="urn:microsoft.com/office/officeart/2005/8/layout/radial4"/>
    <dgm:cxn modelId="{711FF5C1-75DE-49A8-921B-92629A4605DD}" srcId="{6B892DAB-1B06-4B92-85E1-8344C3CDBF4E}" destId="{2A3B7F40-D505-4BEC-8BFE-1EB39E219E31}" srcOrd="1" destOrd="0" parTransId="{F62A62A2-D0B0-4377-B62F-33D4B77E39D3}" sibTransId="{712978BB-F5C6-4711-936A-CC87DFDC753D}"/>
    <dgm:cxn modelId="{DCE443E7-0C75-481C-9F84-37837F8B889A}" srcId="{4531B078-420D-4CFE-8769-AA220FE6EEB2}" destId="{1DF56723-EC01-4F83-8E6E-9EB73AD41819}" srcOrd="1" destOrd="0" parTransId="{61F1D9FE-A142-476C-B97A-B7752B293041}" sibTransId="{E7F0D44D-617C-435E-869C-9BCCA4E61BF3}"/>
    <dgm:cxn modelId="{FC3A01F5-2994-4507-8FC2-515AF092CAA5}" srcId="{4531B078-420D-4CFE-8769-AA220FE6EEB2}" destId="{7D5A1365-7EE3-44B9-B005-15EFE77C1A24}" srcOrd="2" destOrd="0" parTransId="{1552755A-CE37-47E4-B564-46FEC27C24B3}" sibTransId="{53A85C08-1A02-4D22-853D-A1E08D0BF1C2}"/>
    <dgm:cxn modelId="{136DD414-116D-4EB1-B60B-EE9D9585D9F2}" srcId="{6B892DAB-1B06-4B92-85E1-8344C3CDBF4E}" destId="{4531B078-420D-4CFE-8769-AA220FE6EEB2}" srcOrd="0" destOrd="0" parTransId="{0A873F85-443A-4A63-AA80-00F8E2A43753}" sibTransId="{F76D11B8-4760-46A4-A344-29591AA6A8DD}"/>
    <dgm:cxn modelId="{5540F7F2-9193-43B3-B647-757A86660B2C}" type="presOf" srcId="{14DB0BBD-EB79-4C0A-A4C1-5111C28ECF5A}" destId="{E3D64EE6-941F-4A8A-8241-039E2EF7934D}" srcOrd="0" destOrd="0" presId="urn:microsoft.com/office/officeart/2005/8/layout/radial4"/>
    <dgm:cxn modelId="{413F03BF-C3D7-4FF7-AF45-80D01AA0679F}" srcId="{6B892DAB-1B06-4B92-85E1-8344C3CDBF4E}" destId="{943520BD-80C4-4E97-9446-18EECF4D20E9}" srcOrd="2" destOrd="0" parTransId="{F1834A1D-08B4-4F8E-8A4B-6DA8516E0034}" sibTransId="{1FF9D1B1-85E2-42BB-939B-D9100F4B6258}"/>
    <dgm:cxn modelId="{95145BD0-A9D4-4771-9899-4DB0165AB050}" type="presOf" srcId="{6B892DAB-1B06-4B92-85E1-8344C3CDBF4E}" destId="{56B8D10F-CB4D-4375-A590-6DF2F0355E08}" srcOrd="0" destOrd="0" presId="urn:microsoft.com/office/officeart/2005/8/layout/radial4"/>
    <dgm:cxn modelId="{A0418F58-731E-4185-9946-4E8CD14E3E9B}" type="presOf" srcId="{278B9448-10E9-4B96-8A4D-C4993226EF80}" destId="{264FE206-2633-4FFD-9D17-E593BA735DC0}" srcOrd="0" destOrd="0" presId="urn:microsoft.com/office/officeart/2005/8/layout/radial4"/>
    <dgm:cxn modelId="{75AE834A-3C79-4A49-8E35-2F392AC28CCE}" type="presOf" srcId="{1552755A-CE37-47E4-B564-46FEC27C24B3}" destId="{EB37019E-A22F-4041-A780-7D0DD0ED1C67}" srcOrd="0" destOrd="0" presId="urn:microsoft.com/office/officeart/2005/8/layout/radial4"/>
    <dgm:cxn modelId="{DA6C9D31-FF0F-4A48-957B-3FF97B078E50}" type="presOf" srcId="{4531B078-420D-4CFE-8769-AA220FE6EEB2}" destId="{A15AA157-025B-4D6F-9C22-0DED4B1A5220}" srcOrd="0" destOrd="0" presId="urn:microsoft.com/office/officeart/2005/8/layout/radial4"/>
    <dgm:cxn modelId="{5EE38633-CB3E-49FF-BD6B-578FF0266213}" srcId="{4531B078-420D-4CFE-8769-AA220FE6EEB2}" destId="{278B9448-10E9-4B96-8A4D-C4993226EF80}" srcOrd="0" destOrd="0" parTransId="{14DB0BBD-EB79-4C0A-A4C1-5111C28ECF5A}" sibTransId="{51F66645-C817-43D7-AFF3-8800F831AD3A}"/>
    <dgm:cxn modelId="{2082CB44-EBEF-4404-A5C1-F60976D759EE}" type="presOf" srcId="{1DF56723-EC01-4F83-8E6E-9EB73AD41819}" destId="{C683B467-28E2-4327-98B3-3FE5A6B7DC12}" srcOrd="0" destOrd="0" presId="urn:microsoft.com/office/officeart/2005/8/layout/radial4"/>
    <dgm:cxn modelId="{AAE47B55-941D-4825-A7CA-DC3C35931CE0}" type="presParOf" srcId="{56B8D10F-CB4D-4375-A590-6DF2F0355E08}" destId="{A15AA157-025B-4D6F-9C22-0DED4B1A5220}" srcOrd="0" destOrd="0" presId="urn:microsoft.com/office/officeart/2005/8/layout/radial4"/>
    <dgm:cxn modelId="{47549E23-30A6-4A07-86E3-B1517A316FA9}" type="presParOf" srcId="{56B8D10F-CB4D-4375-A590-6DF2F0355E08}" destId="{E3D64EE6-941F-4A8A-8241-039E2EF7934D}" srcOrd="1" destOrd="0" presId="urn:microsoft.com/office/officeart/2005/8/layout/radial4"/>
    <dgm:cxn modelId="{66A44967-475A-45C8-838C-27DD2227805F}" type="presParOf" srcId="{56B8D10F-CB4D-4375-A590-6DF2F0355E08}" destId="{264FE206-2633-4FFD-9D17-E593BA735DC0}" srcOrd="2" destOrd="0" presId="urn:microsoft.com/office/officeart/2005/8/layout/radial4"/>
    <dgm:cxn modelId="{6D4E0F6C-8556-4787-8FDE-052D99D307EA}" type="presParOf" srcId="{56B8D10F-CB4D-4375-A590-6DF2F0355E08}" destId="{272F49E0-E4F5-4619-8E22-634DC28BB076}" srcOrd="3" destOrd="0" presId="urn:microsoft.com/office/officeart/2005/8/layout/radial4"/>
    <dgm:cxn modelId="{403E9B29-9399-4838-9547-1AE9D7D3BF5C}" type="presParOf" srcId="{56B8D10F-CB4D-4375-A590-6DF2F0355E08}" destId="{C683B467-28E2-4327-98B3-3FE5A6B7DC12}" srcOrd="4" destOrd="0" presId="urn:microsoft.com/office/officeart/2005/8/layout/radial4"/>
    <dgm:cxn modelId="{49A3FB96-E72F-4113-A7A2-CCDF503FFE10}" type="presParOf" srcId="{56B8D10F-CB4D-4375-A590-6DF2F0355E08}" destId="{EB37019E-A22F-4041-A780-7D0DD0ED1C67}" srcOrd="5" destOrd="0" presId="urn:microsoft.com/office/officeart/2005/8/layout/radial4"/>
    <dgm:cxn modelId="{2A13F490-D6BF-43AB-9CDE-BCF3C139C8BA}" type="presParOf" srcId="{56B8D10F-CB4D-4375-A590-6DF2F0355E08}" destId="{6858F38C-F5A4-416F-893B-7F4DD3A51251}" srcOrd="6" destOrd="0" presId="urn:microsoft.com/office/officeart/2005/8/layout/radial4"/>
  </dgm:cxnLst>
  <dgm:bg/>
  <dgm:whole/>
</dgm:dataModel>
</file>

<file path=ppt/diagrams/data3.xml><?xml version="1.0" encoding="utf-8"?>
<dgm:dataModel xmlns:dgm="http://schemas.openxmlformats.org/drawingml/2006/diagram" xmlns:a="http://schemas.openxmlformats.org/drawingml/2006/main">
  <dgm:ptLst>
    <dgm:pt modelId="{BCFBC4EF-115B-4E81-B523-6DBAAC90181A}"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ru-RU"/>
        </a:p>
      </dgm:t>
    </dgm:pt>
    <dgm:pt modelId="{1FFAC07C-5642-43ED-8DA3-C6AD3CE711E2}">
      <dgm:prSet phldrT="[Текст]"/>
      <dgm:spPr/>
      <dgm:t>
        <a:bodyPr/>
        <a:lstStyle/>
        <a:p>
          <a:endParaRPr lang="ru-RU" dirty="0"/>
        </a:p>
      </dgm:t>
    </dgm:pt>
    <dgm:pt modelId="{D5C0A16F-7575-4AB7-945C-5C9D88622A55}" type="parTrans" cxnId="{22FF4EDE-0F98-4849-875E-3584D1ABD0BB}">
      <dgm:prSet/>
      <dgm:spPr/>
      <dgm:t>
        <a:bodyPr/>
        <a:lstStyle/>
        <a:p>
          <a:endParaRPr lang="ru-RU"/>
        </a:p>
      </dgm:t>
    </dgm:pt>
    <dgm:pt modelId="{909F6A5A-3C6B-410F-B567-EF928B3F05C2}" type="sibTrans" cxnId="{22FF4EDE-0F98-4849-875E-3584D1ABD0BB}">
      <dgm:prSet/>
      <dgm:spPr/>
      <dgm:t>
        <a:bodyPr/>
        <a:lstStyle/>
        <a:p>
          <a:endParaRPr lang="ru-RU"/>
        </a:p>
      </dgm:t>
    </dgm:pt>
    <dgm:pt modelId="{7B3D65B4-09AE-4323-A0F1-42D3441F569D}">
      <dgm:prSet phldrT="[Текст]"/>
      <dgm:spPr/>
      <dgm:t>
        <a:bodyPr/>
        <a:lstStyle/>
        <a:p>
          <a:endParaRPr lang="ru-RU" dirty="0"/>
        </a:p>
      </dgm:t>
    </dgm:pt>
    <dgm:pt modelId="{67B58930-50C3-4589-A844-3650F2D7DD40}" type="parTrans" cxnId="{A3539AA6-320B-4C81-A029-4998D4D9DEE3}">
      <dgm:prSet/>
      <dgm:spPr/>
      <dgm:t>
        <a:bodyPr/>
        <a:lstStyle/>
        <a:p>
          <a:endParaRPr lang="ru-RU"/>
        </a:p>
      </dgm:t>
    </dgm:pt>
    <dgm:pt modelId="{F8B7D480-0CAB-420D-9D4B-145B9CC99DB5}" type="sibTrans" cxnId="{A3539AA6-320B-4C81-A029-4998D4D9DEE3}">
      <dgm:prSet/>
      <dgm:spPr/>
      <dgm:t>
        <a:bodyPr/>
        <a:lstStyle/>
        <a:p>
          <a:endParaRPr lang="ru-RU"/>
        </a:p>
      </dgm:t>
    </dgm:pt>
    <dgm:pt modelId="{43372AA2-E69D-42FC-843E-18F3CDB89162}">
      <dgm:prSet phldrT="[Текст]"/>
      <dgm:spPr/>
      <dgm:t>
        <a:bodyPr/>
        <a:lstStyle/>
        <a:p>
          <a:endParaRPr lang="ru-RU" dirty="0"/>
        </a:p>
      </dgm:t>
    </dgm:pt>
    <dgm:pt modelId="{9017848F-CE1C-4964-BEA9-7BE6FEC89D0B}" type="parTrans" cxnId="{FB5F5961-7BDB-4691-AA5D-84E185A3257B}">
      <dgm:prSet/>
      <dgm:spPr/>
      <dgm:t>
        <a:bodyPr/>
        <a:lstStyle/>
        <a:p>
          <a:endParaRPr lang="ru-RU"/>
        </a:p>
      </dgm:t>
    </dgm:pt>
    <dgm:pt modelId="{EE99B424-01AA-4B8C-B385-915474C77D42}" type="sibTrans" cxnId="{FB5F5961-7BDB-4691-AA5D-84E185A3257B}">
      <dgm:prSet/>
      <dgm:spPr/>
      <dgm:t>
        <a:bodyPr/>
        <a:lstStyle/>
        <a:p>
          <a:endParaRPr lang="ru-RU"/>
        </a:p>
      </dgm:t>
    </dgm:pt>
    <dgm:pt modelId="{0FE7BBF4-A75D-4DFC-BE45-8C530E116794}">
      <dgm:prSet phldrT="[Текст]"/>
      <dgm:spPr/>
      <dgm:t>
        <a:bodyPr/>
        <a:lstStyle/>
        <a:p>
          <a:r>
            <a:rPr lang="ru-RU" dirty="0" smtClean="0"/>
            <a:t> </a:t>
          </a:r>
          <a:endParaRPr lang="ru-RU" dirty="0"/>
        </a:p>
      </dgm:t>
    </dgm:pt>
    <dgm:pt modelId="{C94DA333-1559-4D05-9078-10F992C8C90C}" type="sibTrans" cxnId="{C0818929-48F7-48FA-8ECA-90AD92C5AB4E}">
      <dgm:prSet/>
      <dgm:spPr/>
      <dgm:t>
        <a:bodyPr/>
        <a:lstStyle/>
        <a:p>
          <a:endParaRPr lang="ru-RU"/>
        </a:p>
      </dgm:t>
    </dgm:pt>
    <dgm:pt modelId="{10BC4B4A-42C6-4784-834D-24903ADF6812}" type="parTrans" cxnId="{C0818929-48F7-48FA-8ECA-90AD92C5AB4E}">
      <dgm:prSet/>
      <dgm:spPr/>
      <dgm:t>
        <a:bodyPr/>
        <a:lstStyle/>
        <a:p>
          <a:endParaRPr lang="ru-RU"/>
        </a:p>
      </dgm:t>
    </dgm:pt>
    <dgm:pt modelId="{0AE7C147-E098-4C06-89A5-88575F48A4F8}">
      <dgm:prSet phldrT="[Текст]"/>
      <dgm:spPr/>
      <dgm:t>
        <a:bodyPr/>
        <a:lstStyle/>
        <a:p>
          <a:endParaRPr lang="ru-RU" dirty="0"/>
        </a:p>
      </dgm:t>
    </dgm:pt>
    <dgm:pt modelId="{5C17CDF9-86A4-4633-864B-F2093FDD9CB1}" type="sibTrans" cxnId="{5238670D-9DDB-47B7-9377-DE1E8CF1C5AD}">
      <dgm:prSet/>
      <dgm:spPr/>
      <dgm:t>
        <a:bodyPr/>
        <a:lstStyle/>
        <a:p>
          <a:endParaRPr lang="ru-RU"/>
        </a:p>
      </dgm:t>
    </dgm:pt>
    <dgm:pt modelId="{9D960455-F6B0-436B-8B41-56FE1A2FA06D}" type="parTrans" cxnId="{5238670D-9DDB-47B7-9377-DE1E8CF1C5AD}">
      <dgm:prSet/>
      <dgm:spPr/>
      <dgm:t>
        <a:bodyPr/>
        <a:lstStyle/>
        <a:p>
          <a:endParaRPr lang="ru-RU"/>
        </a:p>
      </dgm:t>
    </dgm:pt>
    <dgm:pt modelId="{7AA5A8C5-CACE-4CC7-BE91-A225E17148A6}" type="pres">
      <dgm:prSet presAssocID="{BCFBC4EF-115B-4E81-B523-6DBAAC90181A}" presName="compositeShape" presStyleCnt="0">
        <dgm:presLayoutVars>
          <dgm:chMax val="7"/>
          <dgm:dir/>
          <dgm:resizeHandles val="exact"/>
        </dgm:presLayoutVars>
      </dgm:prSet>
      <dgm:spPr/>
      <dgm:t>
        <a:bodyPr/>
        <a:lstStyle/>
        <a:p>
          <a:endParaRPr lang="ru-RU"/>
        </a:p>
      </dgm:t>
    </dgm:pt>
    <dgm:pt modelId="{04C440AA-32A9-4A90-8336-FD721DAA2CEA}" type="pres">
      <dgm:prSet presAssocID="{1FFAC07C-5642-43ED-8DA3-C6AD3CE711E2}" presName="circ1" presStyleLbl="vennNode1" presStyleIdx="0" presStyleCnt="5"/>
      <dgm:spPr>
        <a:solidFill>
          <a:schemeClr val="tx1">
            <a:alpha val="50000"/>
          </a:schemeClr>
        </a:solidFill>
      </dgm:spPr>
      <dgm:t>
        <a:bodyPr/>
        <a:lstStyle/>
        <a:p>
          <a:endParaRPr lang="ru-RU"/>
        </a:p>
      </dgm:t>
    </dgm:pt>
    <dgm:pt modelId="{A8D87C44-4A66-4D1C-9842-684D7868A291}" type="pres">
      <dgm:prSet presAssocID="{1FFAC07C-5642-43ED-8DA3-C6AD3CE711E2}" presName="circ1Tx" presStyleLbl="revTx" presStyleIdx="0" presStyleCnt="0">
        <dgm:presLayoutVars>
          <dgm:chMax val="0"/>
          <dgm:chPref val="0"/>
          <dgm:bulletEnabled val="1"/>
        </dgm:presLayoutVars>
      </dgm:prSet>
      <dgm:spPr/>
      <dgm:t>
        <a:bodyPr/>
        <a:lstStyle/>
        <a:p>
          <a:endParaRPr lang="ru-RU"/>
        </a:p>
      </dgm:t>
    </dgm:pt>
    <dgm:pt modelId="{128A898D-7F94-4144-8573-91C4CBB05BF1}" type="pres">
      <dgm:prSet presAssocID="{0AE7C147-E098-4C06-89A5-88575F48A4F8}" presName="circ2" presStyleLbl="vennNode1" presStyleIdx="1" presStyleCnt="5"/>
      <dgm:spPr>
        <a:solidFill>
          <a:srgbClr val="92D050">
            <a:alpha val="50000"/>
          </a:srgbClr>
        </a:solidFill>
      </dgm:spPr>
      <dgm:t>
        <a:bodyPr/>
        <a:lstStyle/>
        <a:p>
          <a:endParaRPr lang="ru-RU"/>
        </a:p>
      </dgm:t>
    </dgm:pt>
    <dgm:pt modelId="{A2C88093-F337-4F1D-A70B-40A811192D0E}" type="pres">
      <dgm:prSet presAssocID="{0AE7C147-E098-4C06-89A5-88575F48A4F8}" presName="circ2Tx" presStyleLbl="revTx" presStyleIdx="0" presStyleCnt="0">
        <dgm:presLayoutVars>
          <dgm:chMax val="0"/>
          <dgm:chPref val="0"/>
          <dgm:bulletEnabled val="1"/>
        </dgm:presLayoutVars>
      </dgm:prSet>
      <dgm:spPr/>
      <dgm:t>
        <a:bodyPr/>
        <a:lstStyle/>
        <a:p>
          <a:endParaRPr lang="ru-RU"/>
        </a:p>
      </dgm:t>
    </dgm:pt>
    <dgm:pt modelId="{2CE1750C-1B64-4058-9359-91AE821D6038}" type="pres">
      <dgm:prSet presAssocID="{43372AA2-E69D-42FC-843E-18F3CDB89162}" presName="circ3" presStyleLbl="vennNode1" presStyleIdx="2" presStyleCnt="5"/>
      <dgm:spPr>
        <a:solidFill>
          <a:schemeClr val="bg2">
            <a:lumMod val="60000"/>
            <a:lumOff val="40000"/>
            <a:alpha val="50000"/>
          </a:schemeClr>
        </a:solidFill>
      </dgm:spPr>
    </dgm:pt>
    <dgm:pt modelId="{22295F1D-54EF-4C99-9A9B-6FA4F2AF9476}" type="pres">
      <dgm:prSet presAssocID="{43372AA2-E69D-42FC-843E-18F3CDB89162}" presName="circ3Tx" presStyleLbl="revTx" presStyleIdx="0" presStyleCnt="0" custLinFactNeighborX="-325" custLinFactNeighborY="-3070">
        <dgm:presLayoutVars>
          <dgm:chMax val="0"/>
          <dgm:chPref val="0"/>
          <dgm:bulletEnabled val="1"/>
        </dgm:presLayoutVars>
      </dgm:prSet>
      <dgm:spPr/>
      <dgm:t>
        <a:bodyPr/>
        <a:lstStyle/>
        <a:p>
          <a:endParaRPr lang="ru-RU"/>
        </a:p>
      </dgm:t>
    </dgm:pt>
    <dgm:pt modelId="{1BB96839-1A1F-47EB-9A71-79387C161439}" type="pres">
      <dgm:prSet presAssocID="{0FE7BBF4-A75D-4DFC-BE45-8C530E116794}" presName="circ4" presStyleLbl="vennNode1" presStyleIdx="3" presStyleCnt="5"/>
      <dgm:spPr>
        <a:solidFill>
          <a:srgbClr val="FF0000">
            <a:alpha val="50000"/>
          </a:srgbClr>
        </a:solidFill>
      </dgm:spPr>
    </dgm:pt>
    <dgm:pt modelId="{3F815D17-EF1E-483B-BE73-8F6B6D2210D4}" type="pres">
      <dgm:prSet presAssocID="{0FE7BBF4-A75D-4DFC-BE45-8C530E116794}" presName="circ4Tx" presStyleLbl="revTx" presStyleIdx="0" presStyleCnt="0" custScaleY="53496" custLinFactNeighborX="-10365" custLinFactNeighborY="-63525">
        <dgm:presLayoutVars>
          <dgm:chMax val="0"/>
          <dgm:chPref val="0"/>
          <dgm:bulletEnabled val="1"/>
        </dgm:presLayoutVars>
      </dgm:prSet>
      <dgm:spPr/>
      <dgm:t>
        <a:bodyPr/>
        <a:lstStyle/>
        <a:p>
          <a:endParaRPr lang="ru-RU"/>
        </a:p>
      </dgm:t>
    </dgm:pt>
    <dgm:pt modelId="{229CE61C-BD83-4F47-8C39-742A5A87321A}" type="pres">
      <dgm:prSet presAssocID="{7B3D65B4-09AE-4323-A0F1-42D3441F569D}" presName="circ5" presStyleLbl="vennNode1" presStyleIdx="4" presStyleCnt="5"/>
      <dgm:spPr>
        <a:solidFill>
          <a:srgbClr val="00B0F0">
            <a:alpha val="50000"/>
          </a:srgbClr>
        </a:solidFill>
      </dgm:spPr>
    </dgm:pt>
    <dgm:pt modelId="{57498E73-619C-4E72-B6B8-AAE8288F2592}" type="pres">
      <dgm:prSet presAssocID="{7B3D65B4-09AE-4323-A0F1-42D3441F569D}" presName="circ5Tx" presStyleLbl="revTx" presStyleIdx="0" presStyleCnt="0">
        <dgm:presLayoutVars>
          <dgm:chMax val="0"/>
          <dgm:chPref val="0"/>
          <dgm:bulletEnabled val="1"/>
        </dgm:presLayoutVars>
      </dgm:prSet>
      <dgm:spPr/>
      <dgm:t>
        <a:bodyPr/>
        <a:lstStyle/>
        <a:p>
          <a:endParaRPr lang="ru-RU"/>
        </a:p>
      </dgm:t>
    </dgm:pt>
  </dgm:ptLst>
  <dgm:cxnLst>
    <dgm:cxn modelId="{06E52552-EFDC-47BF-B5DF-BB7E2B36CF92}" type="presOf" srcId="{BCFBC4EF-115B-4E81-B523-6DBAAC90181A}" destId="{7AA5A8C5-CACE-4CC7-BE91-A225E17148A6}" srcOrd="0" destOrd="0" presId="urn:microsoft.com/office/officeart/2005/8/layout/venn1"/>
    <dgm:cxn modelId="{85C0FD57-DE09-48D6-84FB-D1CCC30A1D60}" type="presOf" srcId="{0AE7C147-E098-4C06-89A5-88575F48A4F8}" destId="{A2C88093-F337-4F1D-A70B-40A811192D0E}" srcOrd="0" destOrd="0" presId="urn:microsoft.com/office/officeart/2005/8/layout/venn1"/>
    <dgm:cxn modelId="{A3539AA6-320B-4C81-A029-4998D4D9DEE3}" srcId="{BCFBC4EF-115B-4E81-B523-6DBAAC90181A}" destId="{7B3D65B4-09AE-4323-A0F1-42D3441F569D}" srcOrd="4" destOrd="0" parTransId="{67B58930-50C3-4589-A844-3650F2D7DD40}" sibTransId="{F8B7D480-0CAB-420D-9D4B-145B9CC99DB5}"/>
    <dgm:cxn modelId="{FCE72309-5DF1-4D35-A146-B9074C50D58D}" type="presOf" srcId="{0FE7BBF4-A75D-4DFC-BE45-8C530E116794}" destId="{3F815D17-EF1E-483B-BE73-8F6B6D2210D4}" srcOrd="0" destOrd="0" presId="urn:microsoft.com/office/officeart/2005/8/layout/venn1"/>
    <dgm:cxn modelId="{5238670D-9DDB-47B7-9377-DE1E8CF1C5AD}" srcId="{BCFBC4EF-115B-4E81-B523-6DBAAC90181A}" destId="{0AE7C147-E098-4C06-89A5-88575F48A4F8}" srcOrd="1" destOrd="0" parTransId="{9D960455-F6B0-436B-8B41-56FE1A2FA06D}" sibTransId="{5C17CDF9-86A4-4633-864B-F2093FDD9CB1}"/>
    <dgm:cxn modelId="{9337DEBE-9CF6-42B5-9212-58B0E255A5CC}" type="presOf" srcId="{1FFAC07C-5642-43ED-8DA3-C6AD3CE711E2}" destId="{A8D87C44-4A66-4D1C-9842-684D7868A291}" srcOrd="0" destOrd="0" presId="urn:microsoft.com/office/officeart/2005/8/layout/venn1"/>
    <dgm:cxn modelId="{22FF4EDE-0F98-4849-875E-3584D1ABD0BB}" srcId="{BCFBC4EF-115B-4E81-B523-6DBAAC90181A}" destId="{1FFAC07C-5642-43ED-8DA3-C6AD3CE711E2}" srcOrd="0" destOrd="0" parTransId="{D5C0A16F-7575-4AB7-945C-5C9D88622A55}" sibTransId="{909F6A5A-3C6B-410F-B567-EF928B3F05C2}"/>
    <dgm:cxn modelId="{C0818929-48F7-48FA-8ECA-90AD92C5AB4E}" srcId="{BCFBC4EF-115B-4E81-B523-6DBAAC90181A}" destId="{0FE7BBF4-A75D-4DFC-BE45-8C530E116794}" srcOrd="3" destOrd="0" parTransId="{10BC4B4A-42C6-4784-834D-24903ADF6812}" sibTransId="{C94DA333-1559-4D05-9078-10F992C8C90C}"/>
    <dgm:cxn modelId="{79284F80-3F69-4FF9-A644-053328AE735E}" type="presOf" srcId="{43372AA2-E69D-42FC-843E-18F3CDB89162}" destId="{22295F1D-54EF-4C99-9A9B-6FA4F2AF9476}" srcOrd="0" destOrd="0" presId="urn:microsoft.com/office/officeart/2005/8/layout/venn1"/>
    <dgm:cxn modelId="{7F1298B1-54BE-467C-86C9-67DCCDE6B985}" type="presOf" srcId="{7B3D65B4-09AE-4323-A0F1-42D3441F569D}" destId="{57498E73-619C-4E72-B6B8-AAE8288F2592}" srcOrd="0" destOrd="0" presId="urn:microsoft.com/office/officeart/2005/8/layout/venn1"/>
    <dgm:cxn modelId="{FB5F5961-7BDB-4691-AA5D-84E185A3257B}" srcId="{BCFBC4EF-115B-4E81-B523-6DBAAC90181A}" destId="{43372AA2-E69D-42FC-843E-18F3CDB89162}" srcOrd="2" destOrd="0" parTransId="{9017848F-CE1C-4964-BEA9-7BE6FEC89D0B}" sibTransId="{EE99B424-01AA-4B8C-B385-915474C77D42}"/>
    <dgm:cxn modelId="{0E24926A-3EAE-483C-BE65-A94C612DD402}" type="presParOf" srcId="{7AA5A8C5-CACE-4CC7-BE91-A225E17148A6}" destId="{04C440AA-32A9-4A90-8336-FD721DAA2CEA}" srcOrd="0" destOrd="0" presId="urn:microsoft.com/office/officeart/2005/8/layout/venn1"/>
    <dgm:cxn modelId="{9338C0F9-0FF3-4B27-A3E7-0D60B188030C}" type="presParOf" srcId="{7AA5A8C5-CACE-4CC7-BE91-A225E17148A6}" destId="{A8D87C44-4A66-4D1C-9842-684D7868A291}" srcOrd="1" destOrd="0" presId="urn:microsoft.com/office/officeart/2005/8/layout/venn1"/>
    <dgm:cxn modelId="{49D5641C-CED2-4271-B27B-3F3540B14415}" type="presParOf" srcId="{7AA5A8C5-CACE-4CC7-BE91-A225E17148A6}" destId="{128A898D-7F94-4144-8573-91C4CBB05BF1}" srcOrd="2" destOrd="0" presId="urn:microsoft.com/office/officeart/2005/8/layout/venn1"/>
    <dgm:cxn modelId="{F0407589-56D4-4DBF-9D28-6C189CE536A4}" type="presParOf" srcId="{7AA5A8C5-CACE-4CC7-BE91-A225E17148A6}" destId="{A2C88093-F337-4F1D-A70B-40A811192D0E}" srcOrd="3" destOrd="0" presId="urn:microsoft.com/office/officeart/2005/8/layout/venn1"/>
    <dgm:cxn modelId="{79AAC094-51CA-41E5-AE19-0D652A4EB5B4}" type="presParOf" srcId="{7AA5A8C5-CACE-4CC7-BE91-A225E17148A6}" destId="{2CE1750C-1B64-4058-9359-91AE821D6038}" srcOrd="4" destOrd="0" presId="urn:microsoft.com/office/officeart/2005/8/layout/venn1"/>
    <dgm:cxn modelId="{13510D96-5741-4F1E-B1CC-B1ECEF658BC7}" type="presParOf" srcId="{7AA5A8C5-CACE-4CC7-BE91-A225E17148A6}" destId="{22295F1D-54EF-4C99-9A9B-6FA4F2AF9476}" srcOrd="5" destOrd="0" presId="urn:microsoft.com/office/officeart/2005/8/layout/venn1"/>
    <dgm:cxn modelId="{39DCE946-A669-4493-B19B-95F78976A0A7}" type="presParOf" srcId="{7AA5A8C5-CACE-4CC7-BE91-A225E17148A6}" destId="{1BB96839-1A1F-47EB-9A71-79387C161439}" srcOrd="6" destOrd="0" presId="urn:microsoft.com/office/officeart/2005/8/layout/venn1"/>
    <dgm:cxn modelId="{1007144E-A493-4D70-8DAC-09868859BBD2}" type="presParOf" srcId="{7AA5A8C5-CACE-4CC7-BE91-A225E17148A6}" destId="{3F815D17-EF1E-483B-BE73-8F6B6D2210D4}" srcOrd="7" destOrd="0" presId="urn:microsoft.com/office/officeart/2005/8/layout/venn1"/>
    <dgm:cxn modelId="{FCC5B2F9-0767-46E2-84EA-515F687C9CFF}" type="presParOf" srcId="{7AA5A8C5-CACE-4CC7-BE91-A225E17148A6}" destId="{229CE61C-BD83-4F47-8C39-742A5A87321A}" srcOrd="8" destOrd="0" presId="urn:microsoft.com/office/officeart/2005/8/layout/venn1"/>
    <dgm:cxn modelId="{0FA81E01-0EF1-4591-96CD-5E8561367E57}" type="presParOf" srcId="{7AA5A8C5-CACE-4CC7-BE91-A225E17148A6}" destId="{57498E73-619C-4E72-B6B8-AAE8288F2592}" srcOrd="9" destOrd="0" presId="urn:microsoft.com/office/officeart/2005/8/layout/venn1"/>
  </dgm:cxnLst>
  <dgm:bg/>
  <dgm:whole/>
</dgm:dataModel>
</file>

<file path=ppt/diagrams/data4.xml><?xml version="1.0" encoding="utf-8"?>
<dgm:dataModel xmlns:dgm="http://schemas.openxmlformats.org/drawingml/2006/diagram" xmlns:a="http://schemas.openxmlformats.org/drawingml/2006/main">
  <dgm:ptLst>
    <dgm:pt modelId="{962E634E-C91A-45EA-A53E-1058B191CFC4}" type="doc">
      <dgm:prSet loTypeId="urn:microsoft.com/office/officeart/2005/8/layout/radial5" loCatId="cycle" qsTypeId="urn:microsoft.com/office/officeart/2005/8/quickstyle/3d2" qsCatId="3D" csTypeId="urn:microsoft.com/office/officeart/2005/8/colors/accent0_2" csCatId="mainScheme" phldr="1"/>
      <dgm:spPr/>
      <dgm:t>
        <a:bodyPr/>
        <a:lstStyle/>
        <a:p>
          <a:endParaRPr lang="ru-RU"/>
        </a:p>
      </dgm:t>
    </dgm:pt>
    <dgm:pt modelId="{641456F3-A3D4-43FA-BDB2-A0667DFA6F63}">
      <dgm:prSet phldrT="[Текст]" custT="1"/>
      <dgm:spPr>
        <a:solidFill>
          <a:srgbClr val="FFCC66"/>
        </a:solidFill>
      </dgm:spPr>
      <dgm:t>
        <a:bodyPr/>
        <a:lstStyle/>
        <a:p>
          <a:r>
            <a:rPr lang="ru-RU" sz="2000" b="1" dirty="0" smtClean="0">
              <a:effectLst>
                <a:outerShdw blurRad="38100" dist="38100" dir="2700000" algn="tl">
                  <a:srgbClr val="000000">
                    <a:alpha val="43137"/>
                  </a:srgbClr>
                </a:outerShdw>
              </a:effectLst>
            </a:rPr>
            <a:t>225-ФЗ</a:t>
          </a:r>
          <a:endParaRPr lang="ru-RU" sz="2000" b="1" dirty="0">
            <a:effectLst>
              <a:outerShdw blurRad="38100" dist="38100" dir="2700000" algn="tl">
                <a:srgbClr val="000000">
                  <a:alpha val="43137"/>
                </a:srgbClr>
              </a:outerShdw>
            </a:effectLst>
          </a:endParaRPr>
        </a:p>
      </dgm:t>
    </dgm:pt>
    <dgm:pt modelId="{4DAE116A-B604-411F-B637-13A848D10F14}" type="parTrans" cxnId="{550A276E-FF18-4CC7-BED1-853E95E25EC8}">
      <dgm:prSet/>
      <dgm:spPr/>
      <dgm:t>
        <a:bodyPr/>
        <a:lstStyle/>
        <a:p>
          <a:endParaRPr lang="ru-RU" sz="1800" b="1">
            <a:effectLst>
              <a:outerShdw blurRad="38100" dist="38100" dir="2700000" algn="tl">
                <a:srgbClr val="000000">
                  <a:alpha val="43137"/>
                </a:srgbClr>
              </a:outerShdw>
            </a:effectLst>
          </a:endParaRPr>
        </a:p>
      </dgm:t>
    </dgm:pt>
    <dgm:pt modelId="{D97B8826-6B46-420B-9C5D-3F2BAA63A81A}" type="sibTrans" cxnId="{550A276E-FF18-4CC7-BED1-853E95E25EC8}">
      <dgm:prSet/>
      <dgm:spPr/>
      <dgm:t>
        <a:bodyPr/>
        <a:lstStyle/>
        <a:p>
          <a:endParaRPr lang="ru-RU" sz="1800" b="1">
            <a:effectLst>
              <a:outerShdw blurRad="38100" dist="38100" dir="2700000" algn="tl">
                <a:srgbClr val="000000">
                  <a:alpha val="43137"/>
                </a:srgbClr>
              </a:outerShdw>
            </a:effectLst>
          </a:endParaRPr>
        </a:p>
      </dgm:t>
    </dgm:pt>
    <dgm:pt modelId="{34EA080C-7BC8-416C-BBCA-4C22863E5DA7}">
      <dgm:prSet phldrT="[Текст]" custT="1"/>
      <dgm:spPr>
        <a:solidFill>
          <a:schemeClr val="accent1">
            <a:lumMod val="40000"/>
            <a:lumOff val="60000"/>
          </a:schemeClr>
        </a:solidFill>
      </dgm:spPr>
      <dgm:t>
        <a:bodyPr/>
        <a:lstStyle/>
        <a:p>
          <a:r>
            <a:rPr lang="ru-RU" sz="1900" b="1" dirty="0" smtClean="0">
              <a:effectLst>
                <a:outerShdw blurRad="38100" dist="38100" dir="2700000" algn="tl">
                  <a:srgbClr val="000000">
                    <a:alpha val="43137"/>
                  </a:srgbClr>
                </a:outerShdw>
              </a:effectLst>
            </a:rPr>
            <a:t>ППРФ  № 645</a:t>
          </a:r>
        </a:p>
        <a:p>
          <a:r>
            <a:rPr lang="ru-RU" sz="1900" b="1" dirty="0" smtClean="0">
              <a:effectLst>
                <a:outerShdw blurRad="38100" dist="38100" dir="2700000" algn="tl">
                  <a:srgbClr val="000000">
                    <a:alpha val="43137"/>
                  </a:srgbClr>
                </a:outerShdw>
              </a:effectLst>
            </a:rPr>
            <a:t>О типовых договорах</a:t>
          </a:r>
          <a:endParaRPr lang="ru-RU" sz="1900" b="1" dirty="0">
            <a:effectLst>
              <a:outerShdw blurRad="38100" dist="38100" dir="2700000" algn="tl">
                <a:srgbClr val="000000">
                  <a:alpha val="43137"/>
                </a:srgbClr>
              </a:outerShdw>
            </a:effectLst>
          </a:endParaRPr>
        </a:p>
      </dgm:t>
    </dgm:pt>
    <dgm:pt modelId="{19993A1A-D0F9-4EC1-BE5A-73BA3320DACA}" type="parTrans" cxnId="{7F103F08-9C46-44ED-9D9D-8FC63067F8F4}">
      <dgm:prSet custT="1"/>
      <dgm:spPr>
        <a:noFill/>
        <a:ln w="28575">
          <a:solidFill>
            <a:srgbClr val="FF2D2D"/>
          </a:solidFill>
        </a:ln>
      </dgm:spPr>
      <dgm:t>
        <a:bodyPr/>
        <a:lstStyle/>
        <a:p>
          <a:endParaRPr lang="ru-RU" sz="2000" b="1">
            <a:effectLst>
              <a:outerShdw blurRad="38100" dist="38100" dir="2700000" algn="tl">
                <a:srgbClr val="000000">
                  <a:alpha val="43137"/>
                </a:srgbClr>
              </a:outerShdw>
            </a:effectLst>
          </a:endParaRPr>
        </a:p>
      </dgm:t>
    </dgm:pt>
    <dgm:pt modelId="{75D6B94A-114D-4E9B-96A5-356003FADB59}" type="sibTrans" cxnId="{7F103F08-9C46-44ED-9D9D-8FC63067F8F4}">
      <dgm:prSet/>
      <dgm:spPr/>
      <dgm:t>
        <a:bodyPr/>
        <a:lstStyle/>
        <a:p>
          <a:endParaRPr lang="ru-RU" sz="1800" b="1">
            <a:effectLst>
              <a:outerShdw blurRad="38100" dist="38100" dir="2700000" algn="tl">
                <a:srgbClr val="000000">
                  <a:alpha val="43137"/>
                </a:srgbClr>
              </a:outerShdw>
            </a:effectLst>
          </a:endParaRPr>
        </a:p>
      </dgm:t>
    </dgm:pt>
    <dgm:pt modelId="{36CD7276-6D77-40D7-A7C1-5B2A423F642E}">
      <dgm:prSet phldrT="[Текст]" custT="1"/>
      <dgm:spPr>
        <a:solidFill>
          <a:srgbClr val="99FF99"/>
        </a:solidFill>
      </dgm:spPr>
      <dgm:t>
        <a:bodyPr/>
        <a:lstStyle/>
        <a:p>
          <a:r>
            <a:rPr lang="ru-RU" sz="2000" b="1" dirty="0" smtClean="0">
              <a:effectLst>
                <a:outerShdw blurRad="38100" dist="38100" dir="2700000" algn="tl">
                  <a:srgbClr val="000000">
                    <a:alpha val="43137"/>
                  </a:srgbClr>
                </a:outerShdw>
              </a:effectLst>
            </a:rPr>
            <a:t>ППРФ № 393 о НДС для абонентов</a:t>
          </a:r>
          <a:endParaRPr lang="ru-RU" sz="2000" b="1" dirty="0">
            <a:effectLst>
              <a:outerShdw blurRad="38100" dist="38100" dir="2700000" algn="tl">
                <a:srgbClr val="000000">
                  <a:alpha val="43137"/>
                </a:srgbClr>
              </a:outerShdw>
            </a:effectLst>
          </a:endParaRPr>
        </a:p>
      </dgm:t>
    </dgm:pt>
    <dgm:pt modelId="{7539F709-45A8-40C2-AF8F-0D6F71734785}" type="parTrans" cxnId="{B86078D7-F2C9-49E3-986A-0037A2E0441E}">
      <dgm:prSet custT="1"/>
      <dgm:spPr>
        <a:noFill/>
        <a:ln w="28575">
          <a:solidFill>
            <a:srgbClr val="FF2D2D"/>
          </a:solidFill>
        </a:ln>
      </dgm:spPr>
      <dgm:t>
        <a:bodyPr/>
        <a:lstStyle/>
        <a:p>
          <a:endParaRPr lang="ru-RU" sz="2000" b="1">
            <a:effectLst>
              <a:outerShdw blurRad="38100" dist="38100" dir="2700000" algn="tl">
                <a:srgbClr val="000000">
                  <a:alpha val="43137"/>
                </a:srgbClr>
              </a:outerShdw>
            </a:effectLst>
          </a:endParaRPr>
        </a:p>
      </dgm:t>
    </dgm:pt>
    <dgm:pt modelId="{F4A83139-947B-4B57-98C0-2D80D6EEA013}" type="sibTrans" cxnId="{B86078D7-F2C9-49E3-986A-0037A2E0441E}">
      <dgm:prSet/>
      <dgm:spPr/>
      <dgm:t>
        <a:bodyPr/>
        <a:lstStyle/>
        <a:p>
          <a:endParaRPr lang="ru-RU" sz="1800" b="1">
            <a:effectLst>
              <a:outerShdw blurRad="38100" dist="38100" dir="2700000" algn="tl">
                <a:srgbClr val="000000">
                  <a:alpha val="43137"/>
                </a:srgbClr>
              </a:outerShdw>
            </a:effectLst>
          </a:endParaRPr>
        </a:p>
      </dgm:t>
    </dgm:pt>
    <dgm:pt modelId="{E647CAD1-08D1-449F-9A14-E48114D8C115}">
      <dgm:prSet phldrT="[Текст]" custT="1"/>
      <dgm:spPr>
        <a:solidFill>
          <a:srgbClr val="99FF99"/>
        </a:solidFill>
      </dgm:spPr>
      <dgm:t>
        <a:bodyPr/>
        <a:lstStyle/>
        <a:p>
          <a:r>
            <a:rPr lang="ru-RU" sz="2000" b="1" dirty="0" smtClean="0">
              <a:effectLst>
                <a:outerShdw blurRad="38100" dist="38100" dir="2700000" algn="tl">
                  <a:srgbClr val="000000">
                    <a:alpha val="43137"/>
                  </a:srgbClr>
                </a:outerShdw>
              </a:effectLst>
            </a:rPr>
            <a:t>ППРФ № 317</a:t>
          </a:r>
        </a:p>
        <a:p>
          <a:r>
            <a:rPr lang="ru-RU" sz="2000" b="1" dirty="0" smtClean="0">
              <a:effectLst>
                <a:outerShdw blurRad="38100" dist="38100" dir="2700000" algn="tl">
                  <a:srgbClr val="000000">
                    <a:alpha val="43137"/>
                  </a:srgbClr>
                </a:outerShdw>
              </a:effectLst>
            </a:rPr>
            <a:t>О плане снижения сбросов</a:t>
          </a:r>
          <a:endParaRPr lang="ru-RU" sz="2000" b="1" dirty="0">
            <a:effectLst>
              <a:outerShdw blurRad="38100" dist="38100" dir="2700000" algn="tl">
                <a:srgbClr val="000000">
                  <a:alpha val="43137"/>
                </a:srgbClr>
              </a:outerShdw>
            </a:effectLst>
          </a:endParaRPr>
        </a:p>
      </dgm:t>
    </dgm:pt>
    <dgm:pt modelId="{0EB28CD9-9D09-4803-8663-571467F9E899}" type="parTrans" cxnId="{51A5790C-5729-4FFD-955D-271E5A5D2CCA}">
      <dgm:prSet custT="1"/>
      <dgm:spPr>
        <a:noFill/>
        <a:ln w="28575">
          <a:solidFill>
            <a:srgbClr val="FF2D2D"/>
          </a:solidFill>
        </a:ln>
      </dgm:spPr>
      <dgm:t>
        <a:bodyPr/>
        <a:lstStyle/>
        <a:p>
          <a:endParaRPr lang="ru-RU" sz="2000" b="1">
            <a:effectLst>
              <a:outerShdw blurRad="38100" dist="38100" dir="2700000" algn="tl">
                <a:srgbClr val="000000">
                  <a:alpha val="43137"/>
                </a:srgbClr>
              </a:outerShdw>
            </a:effectLst>
          </a:endParaRPr>
        </a:p>
      </dgm:t>
    </dgm:pt>
    <dgm:pt modelId="{C3176FF0-0C72-490A-ADE1-4D90679EBCA2}" type="sibTrans" cxnId="{51A5790C-5729-4FFD-955D-271E5A5D2CCA}">
      <dgm:prSet/>
      <dgm:spPr/>
      <dgm:t>
        <a:bodyPr/>
        <a:lstStyle/>
        <a:p>
          <a:endParaRPr lang="ru-RU" sz="1800" b="1">
            <a:effectLst>
              <a:outerShdw blurRad="38100" dist="38100" dir="2700000" algn="tl">
                <a:srgbClr val="000000">
                  <a:alpha val="43137"/>
                </a:srgbClr>
              </a:outerShdw>
            </a:effectLst>
          </a:endParaRPr>
        </a:p>
      </dgm:t>
    </dgm:pt>
    <dgm:pt modelId="{EE835D02-655C-4E35-8289-752F104D3A6B}">
      <dgm:prSet phldrT="[Текст]" custT="1"/>
      <dgm:spPr>
        <a:solidFill>
          <a:srgbClr val="99FF99"/>
        </a:solidFill>
      </dgm:spPr>
      <dgm:t>
        <a:bodyPr/>
        <a:lstStyle/>
        <a:p>
          <a:pPr>
            <a:lnSpc>
              <a:spcPct val="100000"/>
            </a:lnSpc>
          </a:pPr>
          <a:r>
            <a:rPr lang="ru-RU" sz="2000" b="1" dirty="0" smtClean="0">
              <a:effectLst>
                <a:outerShdw blurRad="38100" dist="38100" dir="2700000" algn="tl">
                  <a:srgbClr val="000000">
                    <a:alpha val="43137"/>
                  </a:srgbClr>
                </a:outerShdw>
              </a:effectLst>
            </a:rPr>
            <a:t>ППРФ № 525</a:t>
          </a:r>
        </a:p>
        <a:p>
          <a:pPr>
            <a:lnSpc>
              <a:spcPct val="100000"/>
            </a:lnSpc>
          </a:pPr>
          <a:r>
            <a:rPr lang="ru-RU" sz="2000" b="1" dirty="0" smtClean="0">
              <a:effectLst>
                <a:outerShdw blurRad="38100" dist="38100" dir="2700000" algn="tl">
                  <a:srgbClr val="000000">
                    <a:alpha val="43137"/>
                  </a:srgbClr>
                </a:outerShdw>
              </a:effectLst>
            </a:rPr>
            <a:t>Правила контроля </a:t>
          </a:r>
          <a:r>
            <a:rPr lang="ru-RU" sz="1800" b="1" dirty="0" smtClean="0">
              <a:effectLst>
                <a:outerShdw blurRad="38100" dist="38100" dir="2700000" algn="tl">
                  <a:srgbClr val="000000">
                    <a:alpha val="43137"/>
                  </a:srgbClr>
                </a:outerShdw>
              </a:effectLst>
            </a:rPr>
            <a:t>СССВ</a:t>
          </a:r>
          <a:endParaRPr lang="ru-RU" sz="1800" b="1" dirty="0">
            <a:effectLst>
              <a:outerShdw blurRad="38100" dist="38100" dir="2700000" algn="tl">
                <a:srgbClr val="000000">
                  <a:alpha val="43137"/>
                </a:srgbClr>
              </a:outerShdw>
            </a:effectLst>
          </a:endParaRPr>
        </a:p>
      </dgm:t>
    </dgm:pt>
    <dgm:pt modelId="{8B351F72-C93C-4772-BEFD-3F4B02AE0B74}" type="parTrans" cxnId="{3450A52D-3029-44C8-906C-B971EFA44122}">
      <dgm:prSet custT="1"/>
      <dgm:spPr>
        <a:noFill/>
        <a:ln w="28575">
          <a:solidFill>
            <a:srgbClr val="FF2D2D"/>
          </a:solidFill>
        </a:ln>
      </dgm:spPr>
      <dgm:t>
        <a:bodyPr/>
        <a:lstStyle/>
        <a:p>
          <a:endParaRPr lang="ru-RU" sz="2000" b="1">
            <a:effectLst>
              <a:outerShdw blurRad="38100" dist="38100" dir="2700000" algn="tl">
                <a:srgbClr val="000000">
                  <a:alpha val="43137"/>
                </a:srgbClr>
              </a:outerShdw>
            </a:effectLst>
          </a:endParaRPr>
        </a:p>
      </dgm:t>
    </dgm:pt>
    <dgm:pt modelId="{E9C475C9-524C-4D06-92F5-99A717190567}" type="sibTrans" cxnId="{3450A52D-3029-44C8-906C-B971EFA44122}">
      <dgm:prSet/>
      <dgm:spPr/>
      <dgm:t>
        <a:bodyPr/>
        <a:lstStyle/>
        <a:p>
          <a:endParaRPr lang="ru-RU" sz="1800" b="1">
            <a:effectLst>
              <a:outerShdw blurRad="38100" dist="38100" dir="2700000" algn="tl">
                <a:srgbClr val="000000">
                  <a:alpha val="43137"/>
                </a:srgbClr>
              </a:outerShdw>
            </a:effectLst>
          </a:endParaRPr>
        </a:p>
      </dgm:t>
    </dgm:pt>
    <dgm:pt modelId="{6B0856BB-3847-43CB-A445-8AB3FE1C82C0}">
      <dgm:prSet custT="1"/>
      <dgm:spPr>
        <a:solidFill>
          <a:srgbClr val="99FF99"/>
        </a:solidFill>
      </dgm:spPr>
      <dgm:t>
        <a:bodyPr/>
        <a:lstStyle/>
        <a:p>
          <a:r>
            <a:rPr lang="ru-RU" sz="2000" b="1" dirty="0" smtClean="0">
              <a:effectLst>
                <a:outerShdw blurRad="38100" dist="38100" dir="2700000" algn="tl">
                  <a:srgbClr val="000000">
                    <a:alpha val="43137"/>
                  </a:srgbClr>
                </a:outerShdw>
              </a:effectLst>
            </a:rPr>
            <a:t>ППРФ № 255 </a:t>
          </a:r>
        </a:p>
        <a:p>
          <a:r>
            <a:rPr lang="ru-RU" sz="2000" b="1" dirty="0" smtClean="0">
              <a:effectLst>
                <a:outerShdw blurRad="38100" dist="38100" dir="2700000" algn="tl">
                  <a:srgbClr val="000000">
                    <a:alpha val="43137"/>
                  </a:srgbClr>
                </a:outerShdw>
              </a:effectLst>
            </a:rPr>
            <a:t>О плате за НВОС</a:t>
          </a:r>
          <a:endParaRPr lang="ru-RU" sz="2000" b="1" dirty="0">
            <a:effectLst>
              <a:outerShdw blurRad="38100" dist="38100" dir="2700000" algn="tl">
                <a:srgbClr val="000000">
                  <a:alpha val="43137"/>
                </a:srgbClr>
              </a:outerShdw>
            </a:effectLst>
          </a:endParaRPr>
        </a:p>
      </dgm:t>
    </dgm:pt>
    <dgm:pt modelId="{F5AFE638-D999-4480-9313-25D812E2D6E5}" type="parTrans" cxnId="{4059FCE5-12BD-4991-A89A-7E40A0C58CDC}">
      <dgm:prSet custT="1"/>
      <dgm:spPr>
        <a:noFill/>
        <a:ln w="28575">
          <a:solidFill>
            <a:srgbClr val="FF2D2D"/>
          </a:solidFill>
        </a:ln>
      </dgm:spPr>
      <dgm:t>
        <a:bodyPr/>
        <a:lstStyle/>
        <a:p>
          <a:endParaRPr lang="ru-RU" sz="2000" b="1">
            <a:effectLst>
              <a:outerShdw blurRad="38100" dist="38100" dir="2700000" algn="tl">
                <a:srgbClr val="000000">
                  <a:alpha val="43137"/>
                </a:srgbClr>
              </a:outerShdw>
            </a:effectLst>
          </a:endParaRPr>
        </a:p>
      </dgm:t>
    </dgm:pt>
    <dgm:pt modelId="{A94A2E56-DCD1-4B14-8BE0-C5D072CC9B99}" type="sibTrans" cxnId="{4059FCE5-12BD-4991-A89A-7E40A0C58CDC}">
      <dgm:prSet/>
      <dgm:spPr/>
      <dgm:t>
        <a:bodyPr/>
        <a:lstStyle/>
        <a:p>
          <a:endParaRPr lang="ru-RU" sz="1800" b="1">
            <a:effectLst>
              <a:outerShdw blurRad="38100" dist="38100" dir="2700000" algn="tl">
                <a:srgbClr val="000000">
                  <a:alpha val="43137"/>
                </a:srgbClr>
              </a:outerShdw>
            </a:effectLst>
          </a:endParaRPr>
        </a:p>
      </dgm:t>
    </dgm:pt>
    <dgm:pt modelId="{3C2E729D-A70A-4B10-BB79-2D42BDCBF999}">
      <dgm:prSet custT="1"/>
      <dgm:spPr>
        <a:solidFill>
          <a:schemeClr val="accent1">
            <a:lumMod val="40000"/>
            <a:lumOff val="60000"/>
          </a:schemeClr>
        </a:solidFill>
      </dgm:spPr>
      <dgm:t>
        <a:bodyPr/>
        <a:lstStyle/>
        <a:p>
          <a:r>
            <a:rPr lang="ru-RU" sz="2000" b="1" dirty="0" smtClean="0">
              <a:effectLst>
                <a:outerShdw blurRad="38100" dist="38100" dir="2700000" algn="tl">
                  <a:srgbClr val="000000">
                    <a:alpha val="43137"/>
                  </a:srgbClr>
                </a:outerShdw>
              </a:effectLst>
            </a:rPr>
            <a:t>ППРФ № 644</a:t>
          </a:r>
        </a:p>
        <a:p>
          <a:r>
            <a:rPr lang="ru-RU" sz="2000" b="1" dirty="0" smtClean="0">
              <a:effectLst>
                <a:outerShdw blurRad="38100" dist="38100" dir="2700000" algn="tl">
                  <a:srgbClr val="000000">
                    <a:alpha val="43137"/>
                  </a:srgbClr>
                </a:outerShdw>
              </a:effectLst>
            </a:rPr>
            <a:t>Правила ХВиВ</a:t>
          </a:r>
          <a:endParaRPr lang="ru-RU" sz="2000" b="1" dirty="0">
            <a:effectLst>
              <a:outerShdw blurRad="38100" dist="38100" dir="2700000" algn="tl">
                <a:srgbClr val="000000">
                  <a:alpha val="43137"/>
                </a:srgbClr>
              </a:outerShdw>
            </a:effectLst>
          </a:endParaRPr>
        </a:p>
      </dgm:t>
    </dgm:pt>
    <dgm:pt modelId="{7D2DEAB0-A0A8-43D1-B045-9A057CFCC57A}" type="parTrans" cxnId="{4931D595-22F8-4290-98C5-B43305073423}">
      <dgm:prSet custT="1"/>
      <dgm:spPr>
        <a:noFill/>
        <a:ln w="28575">
          <a:solidFill>
            <a:srgbClr val="FF2D2D"/>
          </a:solidFill>
        </a:ln>
      </dgm:spPr>
      <dgm:t>
        <a:bodyPr/>
        <a:lstStyle/>
        <a:p>
          <a:endParaRPr lang="ru-RU" sz="2000" b="1">
            <a:effectLst>
              <a:outerShdw blurRad="38100" dist="38100" dir="2700000" algn="tl">
                <a:srgbClr val="000000">
                  <a:alpha val="43137"/>
                </a:srgbClr>
              </a:outerShdw>
            </a:effectLst>
          </a:endParaRPr>
        </a:p>
      </dgm:t>
    </dgm:pt>
    <dgm:pt modelId="{D70FF0D9-FD65-464D-B069-B26F4900ECC8}" type="sibTrans" cxnId="{4931D595-22F8-4290-98C5-B43305073423}">
      <dgm:prSet/>
      <dgm:spPr/>
      <dgm:t>
        <a:bodyPr/>
        <a:lstStyle/>
        <a:p>
          <a:endParaRPr lang="ru-RU" sz="1800" b="1">
            <a:effectLst>
              <a:outerShdw blurRad="38100" dist="38100" dir="2700000" algn="tl">
                <a:srgbClr val="000000">
                  <a:alpha val="43137"/>
                </a:srgbClr>
              </a:outerShdw>
            </a:effectLst>
          </a:endParaRPr>
        </a:p>
      </dgm:t>
    </dgm:pt>
    <dgm:pt modelId="{7054E9E3-8395-414E-A045-BD78780C429D}" type="pres">
      <dgm:prSet presAssocID="{962E634E-C91A-45EA-A53E-1058B191CFC4}" presName="Name0" presStyleCnt="0">
        <dgm:presLayoutVars>
          <dgm:chMax val="1"/>
          <dgm:dir/>
          <dgm:animLvl val="ctr"/>
          <dgm:resizeHandles val="exact"/>
        </dgm:presLayoutVars>
      </dgm:prSet>
      <dgm:spPr/>
      <dgm:t>
        <a:bodyPr/>
        <a:lstStyle/>
        <a:p>
          <a:endParaRPr lang="ru-RU"/>
        </a:p>
      </dgm:t>
    </dgm:pt>
    <dgm:pt modelId="{7BD90F2F-AB3D-4CDC-8F66-8CCC9C2F6649}" type="pres">
      <dgm:prSet presAssocID="{641456F3-A3D4-43FA-BDB2-A0667DFA6F63}" presName="centerShape" presStyleLbl="node0" presStyleIdx="0" presStyleCnt="1"/>
      <dgm:spPr/>
      <dgm:t>
        <a:bodyPr/>
        <a:lstStyle/>
        <a:p>
          <a:endParaRPr lang="ru-RU"/>
        </a:p>
      </dgm:t>
    </dgm:pt>
    <dgm:pt modelId="{E8184A93-BC80-41C6-9C10-1F42CF1CF3E7}" type="pres">
      <dgm:prSet presAssocID="{19993A1A-D0F9-4EC1-BE5A-73BA3320DACA}" presName="parTrans" presStyleLbl="sibTrans2D1" presStyleIdx="0" presStyleCnt="6"/>
      <dgm:spPr/>
      <dgm:t>
        <a:bodyPr/>
        <a:lstStyle/>
        <a:p>
          <a:endParaRPr lang="ru-RU"/>
        </a:p>
      </dgm:t>
    </dgm:pt>
    <dgm:pt modelId="{6CCB3433-D582-409E-90A8-E079AF846EFE}" type="pres">
      <dgm:prSet presAssocID="{19993A1A-D0F9-4EC1-BE5A-73BA3320DACA}" presName="connectorText" presStyleLbl="sibTrans2D1" presStyleIdx="0" presStyleCnt="6"/>
      <dgm:spPr/>
      <dgm:t>
        <a:bodyPr/>
        <a:lstStyle/>
        <a:p>
          <a:endParaRPr lang="ru-RU"/>
        </a:p>
      </dgm:t>
    </dgm:pt>
    <dgm:pt modelId="{C4E876AB-9FC3-43AA-983F-ECB7DFE09432}" type="pres">
      <dgm:prSet presAssocID="{34EA080C-7BC8-416C-BBCA-4C22863E5DA7}" presName="node" presStyleLbl="node1" presStyleIdx="0" presStyleCnt="6" custScaleX="177828" custRadScaleRad="98149" custRadScaleInc="1202">
        <dgm:presLayoutVars>
          <dgm:bulletEnabled val="1"/>
        </dgm:presLayoutVars>
      </dgm:prSet>
      <dgm:spPr/>
      <dgm:t>
        <a:bodyPr/>
        <a:lstStyle/>
        <a:p>
          <a:endParaRPr lang="ru-RU"/>
        </a:p>
      </dgm:t>
    </dgm:pt>
    <dgm:pt modelId="{BEC57FC9-C16A-4D13-A254-E679EE3209FA}" type="pres">
      <dgm:prSet presAssocID="{7539F709-45A8-40C2-AF8F-0D6F71734785}" presName="parTrans" presStyleLbl="sibTrans2D1" presStyleIdx="1" presStyleCnt="6"/>
      <dgm:spPr/>
      <dgm:t>
        <a:bodyPr/>
        <a:lstStyle/>
        <a:p>
          <a:endParaRPr lang="ru-RU"/>
        </a:p>
      </dgm:t>
    </dgm:pt>
    <dgm:pt modelId="{E331796E-706F-49DF-A54A-0D0A90218024}" type="pres">
      <dgm:prSet presAssocID="{7539F709-45A8-40C2-AF8F-0D6F71734785}" presName="connectorText" presStyleLbl="sibTrans2D1" presStyleIdx="1" presStyleCnt="6"/>
      <dgm:spPr/>
      <dgm:t>
        <a:bodyPr/>
        <a:lstStyle/>
        <a:p>
          <a:endParaRPr lang="ru-RU"/>
        </a:p>
      </dgm:t>
    </dgm:pt>
    <dgm:pt modelId="{22CF275B-0C69-4903-9D86-46BA274ACF13}" type="pres">
      <dgm:prSet presAssocID="{36CD7276-6D77-40D7-A7C1-5B2A423F642E}" presName="node" presStyleLbl="node1" presStyleIdx="1" presStyleCnt="6" custScaleX="165897" custRadScaleRad="134857" custRadScaleInc="30700">
        <dgm:presLayoutVars>
          <dgm:bulletEnabled val="1"/>
        </dgm:presLayoutVars>
      </dgm:prSet>
      <dgm:spPr/>
      <dgm:t>
        <a:bodyPr/>
        <a:lstStyle/>
        <a:p>
          <a:endParaRPr lang="ru-RU"/>
        </a:p>
      </dgm:t>
    </dgm:pt>
    <dgm:pt modelId="{604B186A-591A-4F63-AB14-9D1FF86F6C68}" type="pres">
      <dgm:prSet presAssocID="{0EB28CD9-9D09-4803-8663-571467F9E899}" presName="parTrans" presStyleLbl="sibTrans2D1" presStyleIdx="2" presStyleCnt="6"/>
      <dgm:spPr/>
      <dgm:t>
        <a:bodyPr/>
        <a:lstStyle/>
        <a:p>
          <a:endParaRPr lang="ru-RU"/>
        </a:p>
      </dgm:t>
    </dgm:pt>
    <dgm:pt modelId="{36947B1F-2EE1-4945-BB07-5BAB42E158F0}" type="pres">
      <dgm:prSet presAssocID="{0EB28CD9-9D09-4803-8663-571467F9E899}" presName="connectorText" presStyleLbl="sibTrans2D1" presStyleIdx="2" presStyleCnt="6"/>
      <dgm:spPr/>
      <dgm:t>
        <a:bodyPr/>
        <a:lstStyle/>
        <a:p>
          <a:endParaRPr lang="ru-RU"/>
        </a:p>
      </dgm:t>
    </dgm:pt>
    <dgm:pt modelId="{6EC185C7-BF07-485A-945B-DBC8E9B4CECA}" type="pres">
      <dgm:prSet presAssocID="{E647CAD1-08D1-449F-9A14-E48114D8C115}" presName="node" presStyleLbl="node1" presStyleIdx="2" presStyleCnt="6" custScaleX="177655" custRadScaleRad="125390" custRadScaleInc="-21669">
        <dgm:presLayoutVars>
          <dgm:bulletEnabled val="1"/>
        </dgm:presLayoutVars>
      </dgm:prSet>
      <dgm:spPr/>
      <dgm:t>
        <a:bodyPr/>
        <a:lstStyle/>
        <a:p>
          <a:endParaRPr lang="ru-RU"/>
        </a:p>
      </dgm:t>
    </dgm:pt>
    <dgm:pt modelId="{FC952533-BF61-439D-A598-746F2DD658D0}" type="pres">
      <dgm:prSet presAssocID="{8B351F72-C93C-4772-BEFD-3F4B02AE0B74}" presName="parTrans" presStyleLbl="sibTrans2D1" presStyleIdx="3" presStyleCnt="6"/>
      <dgm:spPr/>
      <dgm:t>
        <a:bodyPr/>
        <a:lstStyle/>
        <a:p>
          <a:endParaRPr lang="ru-RU"/>
        </a:p>
      </dgm:t>
    </dgm:pt>
    <dgm:pt modelId="{407A70A2-CD73-4536-8AA2-A5559FEE7976}" type="pres">
      <dgm:prSet presAssocID="{8B351F72-C93C-4772-BEFD-3F4B02AE0B74}" presName="connectorText" presStyleLbl="sibTrans2D1" presStyleIdx="3" presStyleCnt="6"/>
      <dgm:spPr/>
      <dgm:t>
        <a:bodyPr/>
        <a:lstStyle/>
        <a:p>
          <a:endParaRPr lang="ru-RU"/>
        </a:p>
      </dgm:t>
    </dgm:pt>
    <dgm:pt modelId="{81AA5F7F-EBC4-46BA-A6B0-94A19AADCACC}" type="pres">
      <dgm:prSet presAssocID="{EE835D02-655C-4E35-8289-752F104D3A6B}" presName="node" presStyleLbl="node1" presStyleIdx="3" presStyleCnt="6" custScaleX="166238" custRadScaleRad="100855">
        <dgm:presLayoutVars>
          <dgm:bulletEnabled val="1"/>
        </dgm:presLayoutVars>
      </dgm:prSet>
      <dgm:spPr/>
      <dgm:t>
        <a:bodyPr/>
        <a:lstStyle/>
        <a:p>
          <a:endParaRPr lang="ru-RU"/>
        </a:p>
      </dgm:t>
    </dgm:pt>
    <dgm:pt modelId="{C5CDDE3F-4DA6-49E3-892A-DCDC331AAED6}" type="pres">
      <dgm:prSet presAssocID="{F5AFE638-D999-4480-9313-25D812E2D6E5}" presName="parTrans" presStyleLbl="sibTrans2D1" presStyleIdx="4" presStyleCnt="6"/>
      <dgm:spPr/>
      <dgm:t>
        <a:bodyPr/>
        <a:lstStyle/>
        <a:p>
          <a:endParaRPr lang="ru-RU"/>
        </a:p>
      </dgm:t>
    </dgm:pt>
    <dgm:pt modelId="{FD9E61F9-05D6-49EA-88DD-14593DF748E2}" type="pres">
      <dgm:prSet presAssocID="{F5AFE638-D999-4480-9313-25D812E2D6E5}" presName="connectorText" presStyleLbl="sibTrans2D1" presStyleIdx="4" presStyleCnt="6"/>
      <dgm:spPr/>
      <dgm:t>
        <a:bodyPr/>
        <a:lstStyle/>
        <a:p>
          <a:endParaRPr lang="ru-RU"/>
        </a:p>
      </dgm:t>
    </dgm:pt>
    <dgm:pt modelId="{0838D6A4-2AA4-417C-B5D7-81683C6E3BB8}" type="pres">
      <dgm:prSet presAssocID="{6B0856BB-3847-43CB-A445-8AB3FE1C82C0}" presName="node" presStyleLbl="node1" presStyleIdx="4" presStyleCnt="6" custScaleX="170086" custRadScaleRad="125567" custRadScaleInc="26469">
        <dgm:presLayoutVars>
          <dgm:bulletEnabled val="1"/>
        </dgm:presLayoutVars>
      </dgm:prSet>
      <dgm:spPr/>
      <dgm:t>
        <a:bodyPr/>
        <a:lstStyle/>
        <a:p>
          <a:endParaRPr lang="ru-RU"/>
        </a:p>
      </dgm:t>
    </dgm:pt>
    <dgm:pt modelId="{8B2A1F22-6A71-4352-BAD6-90E4BA6B31A2}" type="pres">
      <dgm:prSet presAssocID="{7D2DEAB0-A0A8-43D1-B045-9A057CFCC57A}" presName="parTrans" presStyleLbl="sibTrans2D1" presStyleIdx="5" presStyleCnt="6"/>
      <dgm:spPr/>
      <dgm:t>
        <a:bodyPr/>
        <a:lstStyle/>
        <a:p>
          <a:endParaRPr lang="ru-RU"/>
        </a:p>
      </dgm:t>
    </dgm:pt>
    <dgm:pt modelId="{08139E28-0891-4EA8-B7FB-62EA4992C71A}" type="pres">
      <dgm:prSet presAssocID="{7D2DEAB0-A0A8-43D1-B045-9A057CFCC57A}" presName="connectorText" presStyleLbl="sibTrans2D1" presStyleIdx="5" presStyleCnt="6"/>
      <dgm:spPr/>
      <dgm:t>
        <a:bodyPr/>
        <a:lstStyle/>
        <a:p>
          <a:endParaRPr lang="ru-RU"/>
        </a:p>
      </dgm:t>
    </dgm:pt>
    <dgm:pt modelId="{9D6DAADC-6669-4B65-AF80-6C33E6659382}" type="pres">
      <dgm:prSet presAssocID="{3C2E729D-A70A-4B10-BB79-2D42BDCBF999}" presName="node" presStyleLbl="node1" presStyleIdx="5" presStyleCnt="6" custScaleX="166554" custRadScaleRad="132731" custRadScaleInc="-25134">
        <dgm:presLayoutVars>
          <dgm:bulletEnabled val="1"/>
        </dgm:presLayoutVars>
      </dgm:prSet>
      <dgm:spPr/>
      <dgm:t>
        <a:bodyPr/>
        <a:lstStyle/>
        <a:p>
          <a:endParaRPr lang="ru-RU"/>
        </a:p>
      </dgm:t>
    </dgm:pt>
  </dgm:ptLst>
  <dgm:cxnLst>
    <dgm:cxn modelId="{7895D342-94CB-4976-A3F2-D9AB1FD1707D}" type="presOf" srcId="{E647CAD1-08D1-449F-9A14-E48114D8C115}" destId="{6EC185C7-BF07-485A-945B-DBC8E9B4CECA}" srcOrd="0" destOrd="0" presId="urn:microsoft.com/office/officeart/2005/8/layout/radial5"/>
    <dgm:cxn modelId="{162CD5CD-4D28-419E-89D0-DD1212D74466}" type="presOf" srcId="{19993A1A-D0F9-4EC1-BE5A-73BA3320DACA}" destId="{E8184A93-BC80-41C6-9C10-1F42CF1CF3E7}" srcOrd="0" destOrd="0" presId="urn:microsoft.com/office/officeart/2005/8/layout/radial5"/>
    <dgm:cxn modelId="{D0B52BB5-71C0-4734-8782-581175E40573}" type="presOf" srcId="{EE835D02-655C-4E35-8289-752F104D3A6B}" destId="{81AA5F7F-EBC4-46BA-A6B0-94A19AADCACC}" srcOrd="0" destOrd="0" presId="urn:microsoft.com/office/officeart/2005/8/layout/radial5"/>
    <dgm:cxn modelId="{2946CA31-7318-47BF-804C-1DC0F76A5F65}" type="presOf" srcId="{641456F3-A3D4-43FA-BDB2-A0667DFA6F63}" destId="{7BD90F2F-AB3D-4CDC-8F66-8CCC9C2F6649}" srcOrd="0" destOrd="0" presId="urn:microsoft.com/office/officeart/2005/8/layout/radial5"/>
    <dgm:cxn modelId="{4931D595-22F8-4290-98C5-B43305073423}" srcId="{641456F3-A3D4-43FA-BDB2-A0667DFA6F63}" destId="{3C2E729D-A70A-4B10-BB79-2D42BDCBF999}" srcOrd="5" destOrd="0" parTransId="{7D2DEAB0-A0A8-43D1-B045-9A057CFCC57A}" sibTransId="{D70FF0D9-FD65-464D-B069-B26F4900ECC8}"/>
    <dgm:cxn modelId="{7F103F08-9C46-44ED-9D9D-8FC63067F8F4}" srcId="{641456F3-A3D4-43FA-BDB2-A0667DFA6F63}" destId="{34EA080C-7BC8-416C-BBCA-4C22863E5DA7}" srcOrd="0" destOrd="0" parTransId="{19993A1A-D0F9-4EC1-BE5A-73BA3320DACA}" sibTransId="{75D6B94A-114D-4E9B-96A5-356003FADB59}"/>
    <dgm:cxn modelId="{550A276E-FF18-4CC7-BED1-853E95E25EC8}" srcId="{962E634E-C91A-45EA-A53E-1058B191CFC4}" destId="{641456F3-A3D4-43FA-BDB2-A0667DFA6F63}" srcOrd="0" destOrd="0" parTransId="{4DAE116A-B604-411F-B637-13A848D10F14}" sibTransId="{D97B8826-6B46-420B-9C5D-3F2BAA63A81A}"/>
    <dgm:cxn modelId="{B86078D7-F2C9-49E3-986A-0037A2E0441E}" srcId="{641456F3-A3D4-43FA-BDB2-A0667DFA6F63}" destId="{36CD7276-6D77-40D7-A7C1-5B2A423F642E}" srcOrd="1" destOrd="0" parTransId="{7539F709-45A8-40C2-AF8F-0D6F71734785}" sibTransId="{F4A83139-947B-4B57-98C0-2D80D6EEA013}"/>
    <dgm:cxn modelId="{339E6689-C949-499F-9413-A858EA6BE502}" type="presOf" srcId="{7539F709-45A8-40C2-AF8F-0D6F71734785}" destId="{E331796E-706F-49DF-A54A-0D0A90218024}" srcOrd="1" destOrd="0" presId="urn:microsoft.com/office/officeart/2005/8/layout/radial5"/>
    <dgm:cxn modelId="{9CCBC405-4B15-4F77-B396-D492C21C227A}" type="presOf" srcId="{8B351F72-C93C-4772-BEFD-3F4B02AE0B74}" destId="{407A70A2-CD73-4536-8AA2-A5559FEE7976}" srcOrd="1" destOrd="0" presId="urn:microsoft.com/office/officeart/2005/8/layout/radial5"/>
    <dgm:cxn modelId="{EBDD6255-CDCD-4FEE-9F80-DB140CC71CDF}" type="presOf" srcId="{34EA080C-7BC8-416C-BBCA-4C22863E5DA7}" destId="{C4E876AB-9FC3-43AA-983F-ECB7DFE09432}" srcOrd="0" destOrd="0" presId="urn:microsoft.com/office/officeart/2005/8/layout/radial5"/>
    <dgm:cxn modelId="{44AF06D4-0293-43AA-B44B-C13BFD94A77D}" type="presOf" srcId="{F5AFE638-D999-4480-9313-25D812E2D6E5}" destId="{FD9E61F9-05D6-49EA-88DD-14593DF748E2}" srcOrd="1" destOrd="0" presId="urn:microsoft.com/office/officeart/2005/8/layout/radial5"/>
    <dgm:cxn modelId="{858EC6DA-2634-4E8F-BFAF-B22AADCA4B50}" type="presOf" srcId="{F5AFE638-D999-4480-9313-25D812E2D6E5}" destId="{C5CDDE3F-4DA6-49E3-892A-DCDC331AAED6}" srcOrd="0" destOrd="0" presId="urn:microsoft.com/office/officeart/2005/8/layout/radial5"/>
    <dgm:cxn modelId="{8082A336-487B-4F4C-8CF7-2663F094B722}" type="presOf" srcId="{0EB28CD9-9D09-4803-8663-571467F9E899}" destId="{604B186A-591A-4F63-AB14-9D1FF86F6C68}" srcOrd="0" destOrd="0" presId="urn:microsoft.com/office/officeart/2005/8/layout/radial5"/>
    <dgm:cxn modelId="{4DAB478F-02C6-4287-BE06-043E7A74ED19}" type="presOf" srcId="{36CD7276-6D77-40D7-A7C1-5B2A423F642E}" destId="{22CF275B-0C69-4903-9D86-46BA274ACF13}" srcOrd="0" destOrd="0" presId="urn:microsoft.com/office/officeart/2005/8/layout/radial5"/>
    <dgm:cxn modelId="{237AD81A-FBC9-472C-8961-EF9A0AD85491}" type="presOf" srcId="{8B351F72-C93C-4772-BEFD-3F4B02AE0B74}" destId="{FC952533-BF61-439D-A598-746F2DD658D0}" srcOrd="0" destOrd="0" presId="urn:microsoft.com/office/officeart/2005/8/layout/radial5"/>
    <dgm:cxn modelId="{DCE0A46A-A9DB-4D37-8D22-AF6352E242A8}" type="presOf" srcId="{7539F709-45A8-40C2-AF8F-0D6F71734785}" destId="{BEC57FC9-C16A-4D13-A254-E679EE3209FA}" srcOrd="0" destOrd="0" presId="urn:microsoft.com/office/officeart/2005/8/layout/radial5"/>
    <dgm:cxn modelId="{9503D774-5254-4D0F-B54B-089148960489}" type="presOf" srcId="{962E634E-C91A-45EA-A53E-1058B191CFC4}" destId="{7054E9E3-8395-414E-A045-BD78780C429D}" srcOrd="0" destOrd="0" presId="urn:microsoft.com/office/officeart/2005/8/layout/radial5"/>
    <dgm:cxn modelId="{E97A5E55-BBAE-4F33-8764-CF2922EE99C6}" type="presOf" srcId="{7D2DEAB0-A0A8-43D1-B045-9A057CFCC57A}" destId="{8B2A1F22-6A71-4352-BAD6-90E4BA6B31A2}" srcOrd="0" destOrd="0" presId="urn:microsoft.com/office/officeart/2005/8/layout/radial5"/>
    <dgm:cxn modelId="{4059FCE5-12BD-4991-A89A-7E40A0C58CDC}" srcId="{641456F3-A3D4-43FA-BDB2-A0667DFA6F63}" destId="{6B0856BB-3847-43CB-A445-8AB3FE1C82C0}" srcOrd="4" destOrd="0" parTransId="{F5AFE638-D999-4480-9313-25D812E2D6E5}" sibTransId="{A94A2E56-DCD1-4B14-8BE0-C5D072CC9B99}"/>
    <dgm:cxn modelId="{87E72277-7D5A-492D-BF64-4B4D6324EF04}" type="presOf" srcId="{0EB28CD9-9D09-4803-8663-571467F9E899}" destId="{36947B1F-2EE1-4945-BB07-5BAB42E158F0}" srcOrd="1" destOrd="0" presId="urn:microsoft.com/office/officeart/2005/8/layout/radial5"/>
    <dgm:cxn modelId="{34DEE580-3642-4128-8BEF-AEE4302DCA5B}" type="presOf" srcId="{19993A1A-D0F9-4EC1-BE5A-73BA3320DACA}" destId="{6CCB3433-D582-409E-90A8-E079AF846EFE}" srcOrd="1" destOrd="0" presId="urn:microsoft.com/office/officeart/2005/8/layout/radial5"/>
    <dgm:cxn modelId="{BE905C60-E87E-491D-BAE7-D5DAFFC27EAF}" type="presOf" srcId="{7D2DEAB0-A0A8-43D1-B045-9A057CFCC57A}" destId="{08139E28-0891-4EA8-B7FB-62EA4992C71A}" srcOrd="1" destOrd="0" presId="urn:microsoft.com/office/officeart/2005/8/layout/radial5"/>
    <dgm:cxn modelId="{CC1DFD18-24AF-4168-BF2C-8B3ED7AB67FD}" type="presOf" srcId="{6B0856BB-3847-43CB-A445-8AB3FE1C82C0}" destId="{0838D6A4-2AA4-417C-B5D7-81683C6E3BB8}" srcOrd="0" destOrd="0" presId="urn:microsoft.com/office/officeart/2005/8/layout/radial5"/>
    <dgm:cxn modelId="{20BFAEB1-5761-41D3-8C19-B1A690C1EDF8}" type="presOf" srcId="{3C2E729D-A70A-4B10-BB79-2D42BDCBF999}" destId="{9D6DAADC-6669-4B65-AF80-6C33E6659382}" srcOrd="0" destOrd="0" presId="urn:microsoft.com/office/officeart/2005/8/layout/radial5"/>
    <dgm:cxn modelId="{3450A52D-3029-44C8-906C-B971EFA44122}" srcId="{641456F3-A3D4-43FA-BDB2-A0667DFA6F63}" destId="{EE835D02-655C-4E35-8289-752F104D3A6B}" srcOrd="3" destOrd="0" parTransId="{8B351F72-C93C-4772-BEFD-3F4B02AE0B74}" sibTransId="{E9C475C9-524C-4D06-92F5-99A717190567}"/>
    <dgm:cxn modelId="{51A5790C-5729-4FFD-955D-271E5A5D2CCA}" srcId="{641456F3-A3D4-43FA-BDB2-A0667DFA6F63}" destId="{E647CAD1-08D1-449F-9A14-E48114D8C115}" srcOrd="2" destOrd="0" parTransId="{0EB28CD9-9D09-4803-8663-571467F9E899}" sibTransId="{C3176FF0-0C72-490A-ADE1-4D90679EBCA2}"/>
    <dgm:cxn modelId="{304EB512-C402-4BCC-8F38-9CF851D7880C}" type="presParOf" srcId="{7054E9E3-8395-414E-A045-BD78780C429D}" destId="{7BD90F2F-AB3D-4CDC-8F66-8CCC9C2F6649}" srcOrd="0" destOrd="0" presId="urn:microsoft.com/office/officeart/2005/8/layout/radial5"/>
    <dgm:cxn modelId="{4F3ECFBC-E9A3-4620-8D33-543E79C10A3B}" type="presParOf" srcId="{7054E9E3-8395-414E-A045-BD78780C429D}" destId="{E8184A93-BC80-41C6-9C10-1F42CF1CF3E7}" srcOrd="1" destOrd="0" presId="urn:microsoft.com/office/officeart/2005/8/layout/radial5"/>
    <dgm:cxn modelId="{E84D62BE-0627-4F01-B7AF-4448ABA228A2}" type="presParOf" srcId="{E8184A93-BC80-41C6-9C10-1F42CF1CF3E7}" destId="{6CCB3433-D582-409E-90A8-E079AF846EFE}" srcOrd="0" destOrd="0" presId="urn:microsoft.com/office/officeart/2005/8/layout/radial5"/>
    <dgm:cxn modelId="{FF3B4B16-018A-4E88-895D-D3331316745E}" type="presParOf" srcId="{7054E9E3-8395-414E-A045-BD78780C429D}" destId="{C4E876AB-9FC3-43AA-983F-ECB7DFE09432}" srcOrd="2" destOrd="0" presId="urn:microsoft.com/office/officeart/2005/8/layout/radial5"/>
    <dgm:cxn modelId="{0E0D5914-3971-4E87-9FEA-4E3D219AB87B}" type="presParOf" srcId="{7054E9E3-8395-414E-A045-BD78780C429D}" destId="{BEC57FC9-C16A-4D13-A254-E679EE3209FA}" srcOrd="3" destOrd="0" presId="urn:microsoft.com/office/officeart/2005/8/layout/radial5"/>
    <dgm:cxn modelId="{EBED7222-98CF-4606-9B4C-44DA32ADA95C}" type="presParOf" srcId="{BEC57FC9-C16A-4D13-A254-E679EE3209FA}" destId="{E331796E-706F-49DF-A54A-0D0A90218024}" srcOrd="0" destOrd="0" presId="urn:microsoft.com/office/officeart/2005/8/layout/radial5"/>
    <dgm:cxn modelId="{6A7AD8DA-F957-44C5-9CB8-70690252C670}" type="presParOf" srcId="{7054E9E3-8395-414E-A045-BD78780C429D}" destId="{22CF275B-0C69-4903-9D86-46BA274ACF13}" srcOrd="4" destOrd="0" presId="urn:microsoft.com/office/officeart/2005/8/layout/radial5"/>
    <dgm:cxn modelId="{1FFAFC9D-D09C-41E7-B2AD-9B640190DE9D}" type="presParOf" srcId="{7054E9E3-8395-414E-A045-BD78780C429D}" destId="{604B186A-591A-4F63-AB14-9D1FF86F6C68}" srcOrd="5" destOrd="0" presId="urn:microsoft.com/office/officeart/2005/8/layout/radial5"/>
    <dgm:cxn modelId="{46D250DF-AD90-4D26-9BD2-1D1D4CB22D7D}" type="presParOf" srcId="{604B186A-591A-4F63-AB14-9D1FF86F6C68}" destId="{36947B1F-2EE1-4945-BB07-5BAB42E158F0}" srcOrd="0" destOrd="0" presId="urn:microsoft.com/office/officeart/2005/8/layout/radial5"/>
    <dgm:cxn modelId="{D1306995-D0A8-427E-AFF2-B56550BD29BF}" type="presParOf" srcId="{7054E9E3-8395-414E-A045-BD78780C429D}" destId="{6EC185C7-BF07-485A-945B-DBC8E9B4CECA}" srcOrd="6" destOrd="0" presId="urn:microsoft.com/office/officeart/2005/8/layout/radial5"/>
    <dgm:cxn modelId="{C2FAC6FD-7A8B-4C1D-8BC4-1E21D7710DAF}" type="presParOf" srcId="{7054E9E3-8395-414E-A045-BD78780C429D}" destId="{FC952533-BF61-439D-A598-746F2DD658D0}" srcOrd="7" destOrd="0" presId="urn:microsoft.com/office/officeart/2005/8/layout/radial5"/>
    <dgm:cxn modelId="{25BB393E-DAC2-4CE9-B315-2E4056CC7669}" type="presParOf" srcId="{FC952533-BF61-439D-A598-746F2DD658D0}" destId="{407A70A2-CD73-4536-8AA2-A5559FEE7976}" srcOrd="0" destOrd="0" presId="urn:microsoft.com/office/officeart/2005/8/layout/radial5"/>
    <dgm:cxn modelId="{66932E62-742F-467A-AA08-5B3480191E83}" type="presParOf" srcId="{7054E9E3-8395-414E-A045-BD78780C429D}" destId="{81AA5F7F-EBC4-46BA-A6B0-94A19AADCACC}" srcOrd="8" destOrd="0" presId="urn:microsoft.com/office/officeart/2005/8/layout/radial5"/>
    <dgm:cxn modelId="{661ACE2D-859D-41B8-887B-E0BF4D5B8E94}" type="presParOf" srcId="{7054E9E3-8395-414E-A045-BD78780C429D}" destId="{C5CDDE3F-4DA6-49E3-892A-DCDC331AAED6}" srcOrd="9" destOrd="0" presId="urn:microsoft.com/office/officeart/2005/8/layout/radial5"/>
    <dgm:cxn modelId="{70CBA4DE-8430-49E2-86EB-221E4B543CB3}" type="presParOf" srcId="{C5CDDE3F-4DA6-49E3-892A-DCDC331AAED6}" destId="{FD9E61F9-05D6-49EA-88DD-14593DF748E2}" srcOrd="0" destOrd="0" presId="urn:microsoft.com/office/officeart/2005/8/layout/radial5"/>
    <dgm:cxn modelId="{8D58C262-E2E2-4CA6-B928-61C52D3C42A9}" type="presParOf" srcId="{7054E9E3-8395-414E-A045-BD78780C429D}" destId="{0838D6A4-2AA4-417C-B5D7-81683C6E3BB8}" srcOrd="10" destOrd="0" presId="urn:microsoft.com/office/officeart/2005/8/layout/radial5"/>
    <dgm:cxn modelId="{8E298A72-D26A-4EEF-9A50-F7A909FCA14C}" type="presParOf" srcId="{7054E9E3-8395-414E-A045-BD78780C429D}" destId="{8B2A1F22-6A71-4352-BAD6-90E4BA6B31A2}" srcOrd="11" destOrd="0" presId="urn:microsoft.com/office/officeart/2005/8/layout/radial5"/>
    <dgm:cxn modelId="{2C39B7E6-1A21-4C1C-AC26-D8ED7498E1D5}" type="presParOf" srcId="{8B2A1F22-6A71-4352-BAD6-90E4BA6B31A2}" destId="{08139E28-0891-4EA8-B7FB-62EA4992C71A}" srcOrd="0" destOrd="0" presId="urn:microsoft.com/office/officeart/2005/8/layout/radial5"/>
    <dgm:cxn modelId="{0B58620C-1144-45C6-9A06-CD58200B09E1}" type="presParOf" srcId="{7054E9E3-8395-414E-A045-BD78780C429D}" destId="{9D6DAADC-6669-4B65-AF80-6C33E6659382}" srcOrd="12" destOrd="0" presId="urn:microsoft.com/office/officeart/2005/8/layout/radial5"/>
  </dgm:cxnLst>
  <dgm:bg/>
  <dgm:whole>
    <a:ln>
      <a:noFill/>
    </a:ln>
  </dgm:whole>
</dgm:dataModel>
</file>

<file path=ppt/diagrams/data5.xml><?xml version="1.0" encoding="utf-8"?>
<dgm:dataModel xmlns:dgm="http://schemas.openxmlformats.org/drawingml/2006/diagram" xmlns:a="http://schemas.openxmlformats.org/drawingml/2006/main">
  <dgm:ptLst>
    <dgm:pt modelId="{A9225DC4-6200-4145-B4BE-B91C5EA2D6EE}"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ru-RU"/>
        </a:p>
      </dgm:t>
    </dgm:pt>
    <dgm:pt modelId="{F4566A4B-B97B-4C58-A6C8-D4BF21E3E8ED}">
      <dgm:prSet phldrT="[Текст]" custT="1"/>
      <dgm:spPr>
        <a:noFill/>
      </dgm:spPr>
      <dgm:t>
        <a:bodyPr/>
        <a:lstStyle/>
        <a:p>
          <a:r>
            <a:rPr lang="ru-RU" sz="2400" b="1" dirty="0" smtClean="0">
              <a:effectLst>
                <a:outerShdw blurRad="38100" dist="38100" dir="2700000" algn="tl">
                  <a:srgbClr val="000000">
                    <a:alpha val="43137"/>
                  </a:srgbClr>
                </a:outerShdw>
              </a:effectLst>
            </a:rPr>
            <a:t>225-ФЗ</a:t>
          </a:r>
          <a:endParaRPr lang="ru-RU" sz="2400" b="1" dirty="0">
            <a:effectLst>
              <a:outerShdw blurRad="38100" dist="38100" dir="2700000" algn="tl">
                <a:srgbClr val="000000">
                  <a:alpha val="43137"/>
                </a:srgbClr>
              </a:outerShdw>
            </a:effectLst>
          </a:endParaRPr>
        </a:p>
      </dgm:t>
    </dgm:pt>
    <dgm:pt modelId="{5AB6A8EF-48DE-441C-9179-0D1E5D15BD63}" type="parTrans" cxnId="{E9B3C9ED-3B76-4394-88EF-D3AE1616A1E8}">
      <dgm:prSet/>
      <dgm:spPr/>
      <dgm:t>
        <a:bodyPr/>
        <a:lstStyle/>
        <a:p>
          <a:endParaRPr lang="ru-RU"/>
        </a:p>
      </dgm:t>
    </dgm:pt>
    <dgm:pt modelId="{30F08CAA-EF61-4FF6-A20D-7DD2C7DFB35A}" type="sibTrans" cxnId="{E9B3C9ED-3B76-4394-88EF-D3AE1616A1E8}">
      <dgm:prSet/>
      <dgm:spPr/>
      <dgm:t>
        <a:bodyPr/>
        <a:lstStyle/>
        <a:p>
          <a:endParaRPr lang="ru-RU"/>
        </a:p>
      </dgm:t>
    </dgm:pt>
    <dgm:pt modelId="{4C6F1078-8B21-4FC6-B533-ADB02317310E}">
      <dgm:prSet phldrT="[Текст]" custT="1"/>
      <dgm:spPr>
        <a:noFill/>
        <a:ln w="38100">
          <a:solidFill>
            <a:srgbClr val="FF9900"/>
          </a:solidFill>
        </a:ln>
      </dgm:spPr>
      <dgm:t>
        <a:bodyPr/>
        <a:lstStyle/>
        <a:p>
          <a:r>
            <a:rPr lang="ru-RU" sz="1800" b="0" dirty="0" smtClean="0">
              <a:solidFill>
                <a:schemeClr val="tx1"/>
              </a:solidFill>
              <a:effectLst>
                <a:outerShdw blurRad="38100" dist="38100" dir="2700000" algn="tl">
                  <a:srgbClr val="000000">
                    <a:alpha val="43137"/>
                  </a:srgbClr>
                </a:outerShdw>
              </a:effectLst>
            </a:rPr>
            <a:t>Правила отнесения ЦСВО к ЦСВО поселений, городских округов</a:t>
          </a:r>
          <a:endParaRPr lang="ru-RU" sz="1800" b="0" dirty="0">
            <a:solidFill>
              <a:schemeClr val="tx1"/>
            </a:solidFill>
            <a:effectLst>
              <a:outerShdw blurRad="38100" dist="38100" dir="2700000" algn="tl">
                <a:srgbClr val="000000">
                  <a:alpha val="43137"/>
                </a:srgbClr>
              </a:outerShdw>
            </a:effectLst>
          </a:endParaRPr>
        </a:p>
      </dgm:t>
    </dgm:pt>
    <dgm:pt modelId="{4F211B1D-CA54-472B-A848-C1F2CF586F93}" type="parTrans" cxnId="{0E897F99-484A-4DF0-B104-14B44D0E30AF}">
      <dgm:prSet/>
      <dgm:spPr>
        <a:noFill/>
        <a:ln w="28575">
          <a:solidFill>
            <a:srgbClr val="FF0000"/>
          </a:solidFill>
        </a:ln>
      </dgm:spPr>
      <dgm:t>
        <a:bodyPr/>
        <a:lstStyle/>
        <a:p>
          <a:endParaRPr lang="ru-RU"/>
        </a:p>
      </dgm:t>
    </dgm:pt>
    <dgm:pt modelId="{9DD176CD-8E77-4FD8-AB13-177F22A2A144}" type="sibTrans" cxnId="{0E897F99-484A-4DF0-B104-14B44D0E30AF}">
      <dgm:prSet/>
      <dgm:spPr/>
      <dgm:t>
        <a:bodyPr/>
        <a:lstStyle/>
        <a:p>
          <a:endParaRPr lang="ru-RU"/>
        </a:p>
      </dgm:t>
    </dgm:pt>
    <dgm:pt modelId="{1EA7E122-053B-4E15-AB72-74BAD2A759C5}">
      <dgm:prSet phldrT="[Текст]" custT="1"/>
      <dgm:spPr>
        <a:noFill/>
        <a:ln w="38100">
          <a:solidFill>
            <a:srgbClr val="FF9900"/>
          </a:solidFill>
        </a:ln>
      </dgm:spPr>
      <dgm:t>
        <a:bodyPr/>
        <a:lstStyle/>
        <a:p>
          <a:r>
            <a:rPr lang="ru-RU" sz="1800" b="0" dirty="0" smtClean="0">
              <a:solidFill>
                <a:schemeClr val="tx1"/>
              </a:solidFill>
              <a:effectLst>
                <a:outerShdw blurRad="38100" dist="38100" dir="2700000" algn="tl">
                  <a:srgbClr val="000000">
                    <a:alpha val="43137"/>
                  </a:srgbClr>
                </a:outerShdw>
              </a:effectLst>
            </a:rPr>
            <a:t>Порядок проведения инвентаризации сбросов ЗВ в ОС</a:t>
          </a:r>
          <a:endParaRPr lang="ru-RU" sz="1800" b="0" dirty="0">
            <a:solidFill>
              <a:schemeClr val="tx1"/>
            </a:solidFill>
            <a:effectLst>
              <a:outerShdw blurRad="38100" dist="38100" dir="2700000" algn="tl">
                <a:srgbClr val="000000">
                  <a:alpha val="43137"/>
                </a:srgbClr>
              </a:outerShdw>
            </a:effectLst>
          </a:endParaRPr>
        </a:p>
      </dgm:t>
    </dgm:pt>
    <dgm:pt modelId="{A3A5921C-B653-4879-8F38-CCE2C6DD9559}" type="parTrans" cxnId="{E00CC7AA-7B97-4715-9493-A3B8B15469B6}">
      <dgm:prSet/>
      <dgm:spPr>
        <a:noFill/>
        <a:ln w="28575">
          <a:solidFill>
            <a:srgbClr val="FF0000"/>
          </a:solidFill>
        </a:ln>
      </dgm:spPr>
      <dgm:t>
        <a:bodyPr/>
        <a:lstStyle/>
        <a:p>
          <a:endParaRPr lang="ru-RU"/>
        </a:p>
      </dgm:t>
    </dgm:pt>
    <dgm:pt modelId="{3DBE5D3A-B692-4711-AD48-774EF0C2C84A}" type="sibTrans" cxnId="{E00CC7AA-7B97-4715-9493-A3B8B15469B6}">
      <dgm:prSet/>
      <dgm:spPr/>
      <dgm:t>
        <a:bodyPr/>
        <a:lstStyle/>
        <a:p>
          <a:endParaRPr lang="ru-RU"/>
        </a:p>
      </dgm:t>
    </dgm:pt>
    <dgm:pt modelId="{FF193BC5-A224-4DFD-A7B8-EC49D6766075}">
      <dgm:prSet phldrT="[Текст]" custT="1"/>
      <dgm:spPr>
        <a:noFill/>
        <a:ln w="38100">
          <a:solidFill>
            <a:srgbClr val="0070C0"/>
          </a:solidFill>
        </a:ln>
      </dgm:spPr>
      <dgm:t>
        <a:bodyPr/>
        <a:lstStyle/>
        <a:p>
          <a:r>
            <a:rPr lang="ru-RU" sz="1600" dirty="0" smtClean="0">
              <a:solidFill>
                <a:schemeClr val="tx1"/>
              </a:solidFill>
              <a:effectLst>
                <a:outerShdw blurRad="38100" dist="38100" dir="2700000" algn="tl">
                  <a:srgbClr val="000000">
                    <a:alpha val="43137"/>
                  </a:srgbClr>
                </a:outerShdw>
              </a:effectLst>
            </a:rPr>
            <a:t>Правила отнесения ВО к категориям ВО для целей установления ТП НДТ в сфере ОСВ с использованием ЦСВО поселений, городских округов</a:t>
          </a:r>
          <a:endParaRPr lang="ru-RU" sz="1600" dirty="0">
            <a:solidFill>
              <a:schemeClr val="tx1"/>
            </a:solidFill>
            <a:effectLst>
              <a:outerShdw blurRad="38100" dist="38100" dir="2700000" algn="tl">
                <a:srgbClr val="000000">
                  <a:alpha val="43137"/>
                </a:srgbClr>
              </a:outerShdw>
            </a:effectLst>
          </a:endParaRPr>
        </a:p>
      </dgm:t>
    </dgm:pt>
    <dgm:pt modelId="{9AF5F52D-D6DD-4982-B016-E00D21B997E1}" type="parTrans" cxnId="{60414A09-7F88-45D3-84E0-534D4D11F7E2}">
      <dgm:prSet/>
      <dgm:spPr>
        <a:noFill/>
        <a:ln w="28575">
          <a:solidFill>
            <a:srgbClr val="FF0000"/>
          </a:solidFill>
        </a:ln>
      </dgm:spPr>
      <dgm:t>
        <a:bodyPr/>
        <a:lstStyle/>
        <a:p>
          <a:endParaRPr lang="ru-RU"/>
        </a:p>
      </dgm:t>
    </dgm:pt>
    <dgm:pt modelId="{88B41E30-FBF0-4D81-8194-62FFF3C6D7C7}" type="sibTrans" cxnId="{60414A09-7F88-45D3-84E0-534D4D11F7E2}">
      <dgm:prSet/>
      <dgm:spPr/>
      <dgm:t>
        <a:bodyPr/>
        <a:lstStyle/>
        <a:p>
          <a:endParaRPr lang="ru-RU"/>
        </a:p>
      </dgm:t>
    </dgm:pt>
    <dgm:pt modelId="{264F56E6-2FC7-45C3-9215-A6094C8BEFB7}">
      <dgm:prSet custT="1"/>
      <dgm:spPr>
        <a:noFill/>
        <a:ln w="38100">
          <a:solidFill>
            <a:srgbClr val="0070C0"/>
          </a:solidFill>
        </a:ln>
      </dgm:spPr>
      <dgm:t>
        <a:bodyPr/>
        <a:lstStyle/>
        <a:p>
          <a:r>
            <a:rPr lang="ru-RU" sz="1800" dirty="0" smtClean="0">
              <a:solidFill>
                <a:schemeClr val="tx1"/>
              </a:solidFill>
              <a:effectLst>
                <a:outerShdw blurRad="38100" dist="38100" dir="2700000" algn="tl">
                  <a:srgbClr val="000000">
                    <a:alpha val="43137"/>
                  </a:srgbClr>
                </a:outerShdw>
              </a:effectLst>
            </a:rPr>
            <a:t>ТП НДТ в сфере ОСВ с использованием ЦСВО поселений, городских округов</a:t>
          </a:r>
          <a:endParaRPr lang="ru-RU" sz="1800" dirty="0">
            <a:solidFill>
              <a:schemeClr val="tx1"/>
            </a:solidFill>
            <a:effectLst>
              <a:outerShdw blurRad="38100" dist="38100" dir="2700000" algn="tl">
                <a:srgbClr val="000000">
                  <a:alpha val="43137"/>
                </a:srgbClr>
              </a:outerShdw>
            </a:effectLst>
          </a:endParaRPr>
        </a:p>
      </dgm:t>
    </dgm:pt>
    <dgm:pt modelId="{955201F7-4584-470D-AA7A-41D53A97ED52}" type="parTrans" cxnId="{3FD30A5A-9937-4E35-B3B9-B2D7366D6D65}">
      <dgm:prSet/>
      <dgm:spPr>
        <a:noFill/>
        <a:ln w="28575">
          <a:solidFill>
            <a:srgbClr val="FF0000"/>
          </a:solidFill>
        </a:ln>
      </dgm:spPr>
      <dgm:t>
        <a:bodyPr/>
        <a:lstStyle/>
        <a:p>
          <a:endParaRPr lang="ru-RU"/>
        </a:p>
      </dgm:t>
    </dgm:pt>
    <dgm:pt modelId="{F6A1061A-9FDE-40E9-A26D-BE1AC9F0E577}" type="sibTrans" cxnId="{3FD30A5A-9937-4E35-B3B9-B2D7366D6D65}">
      <dgm:prSet/>
      <dgm:spPr/>
      <dgm:t>
        <a:bodyPr/>
        <a:lstStyle/>
        <a:p>
          <a:endParaRPr lang="ru-RU"/>
        </a:p>
      </dgm:t>
    </dgm:pt>
    <dgm:pt modelId="{901660CB-68BF-429E-AD6A-332D20C12674}">
      <dgm:prSet custT="1"/>
      <dgm:spPr>
        <a:noFill/>
        <a:ln w="38100">
          <a:solidFill>
            <a:srgbClr val="FF9900"/>
          </a:solidFill>
        </a:ln>
      </dgm:spPr>
      <dgm:t>
        <a:bodyPr/>
        <a:lstStyle/>
        <a:p>
          <a:r>
            <a:rPr lang="ru-RU" sz="1600" dirty="0" smtClean="0">
              <a:solidFill>
                <a:schemeClr val="tx1"/>
              </a:solidFill>
              <a:effectLst>
                <a:outerShdw blurRad="38100" dist="38100" dir="2700000" algn="tl">
                  <a:srgbClr val="000000">
                    <a:alpha val="43137"/>
                  </a:srgbClr>
                </a:outerShdw>
              </a:effectLst>
            </a:rPr>
            <a:t>Порядок возмещения вреда, причиненного ВО при сбросе ЗВ в ВО и ЦСВО поселений, городских округов ВКХ и их абонентами.</a:t>
          </a:r>
          <a:endParaRPr lang="ru-RU" sz="1600" dirty="0">
            <a:solidFill>
              <a:schemeClr val="tx1"/>
            </a:solidFill>
            <a:effectLst>
              <a:outerShdw blurRad="38100" dist="38100" dir="2700000" algn="tl">
                <a:srgbClr val="000000">
                  <a:alpha val="43137"/>
                </a:srgbClr>
              </a:outerShdw>
            </a:effectLst>
          </a:endParaRPr>
        </a:p>
      </dgm:t>
    </dgm:pt>
    <dgm:pt modelId="{A8F874EA-757C-413B-A00B-9EA4C91E200E}" type="parTrans" cxnId="{C6B016E9-B1DE-465A-BF98-5AE29551BD8D}">
      <dgm:prSet/>
      <dgm:spPr>
        <a:noFill/>
        <a:ln w="28575">
          <a:solidFill>
            <a:srgbClr val="FF0000"/>
          </a:solidFill>
        </a:ln>
      </dgm:spPr>
      <dgm:t>
        <a:bodyPr/>
        <a:lstStyle/>
        <a:p>
          <a:endParaRPr lang="ru-RU"/>
        </a:p>
      </dgm:t>
    </dgm:pt>
    <dgm:pt modelId="{ABDF0F89-7291-4676-9F15-154173BB3587}" type="sibTrans" cxnId="{C6B016E9-B1DE-465A-BF98-5AE29551BD8D}">
      <dgm:prSet/>
      <dgm:spPr/>
      <dgm:t>
        <a:bodyPr/>
        <a:lstStyle/>
        <a:p>
          <a:endParaRPr lang="ru-RU"/>
        </a:p>
      </dgm:t>
    </dgm:pt>
    <dgm:pt modelId="{FE3E1188-0672-45B5-AB69-5C0AAF77FFFF}">
      <dgm:prSet custT="1"/>
      <dgm:spPr>
        <a:noFill/>
        <a:ln w="38100">
          <a:solidFill>
            <a:srgbClr val="009900"/>
          </a:solidFill>
        </a:ln>
      </dgm:spPr>
      <dgm:t>
        <a:bodyPr/>
        <a:lstStyle/>
        <a:p>
          <a:r>
            <a:rPr lang="ru-RU" sz="1600" dirty="0" smtClean="0">
              <a:solidFill>
                <a:schemeClr val="tx1"/>
              </a:solidFill>
              <a:effectLst>
                <a:outerShdw blurRad="38100" dist="38100" dir="2700000" algn="tl">
                  <a:srgbClr val="000000">
                    <a:alpha val="43137"/>
                  </a:srgbClr>
                </a:outerShdw>
              </a:effectLst>
            </a:rPr>
            <a:t>Критерии и порядок отнесения ВО (части ВО) к ВО рыб/</a:t>
          </a:r>
          <a:r>
            <a:rPr lang="ru-RU" sz="1600" dirty="0" err="1" smtClean="0">
              <a:solidFill>
                <a:schemeClr val="tx1"/>
              </a:solidFill>
              <a:effectLst>
                <a:outerShdw blurRad="38100" dist="38100" dir="2700000" algn="tl">
                  <a:srgbClr val="000000">
                    <a:alpha val="43137"/>
                  </a:srgbClr>
                </a:outerShdw>
              </a:effectLst>
            </a:rPr>
            <a:t>хоз</a:t>
          </a:r>
          <a:r>
            <a:rPr lang="ru-RU" sz="1600" dirty="0" smtClean="0">
              <a:solidFill>
                <a:schemeClr val="tx1"/>
              </a:solidFill>
              <a:effectLst>
                <a:outerShdw blurRad="38100" dist="38100" dir="2700000" algn="tl">
                  <a:srgbClr val="000000">
                    <a:alpha val="43137"/>
                  </a:srgbClr>
                </a:outerShdw>
              </a:effectLst>
            </a:rPr>
            <a:t>, порядок определения категорий ВО рыб/</a:t>
          </a:r>
          <a:r>
            <a:rPr lang="ru-RU" sz="1600" dirty="0" err="1" smtClean="0">
              <a:solidFill>
                <a:schemeClr val="tx1"/>
              </a:solidFill>
              <a:effectLst>
                <a:outerShdw blurRad="38100" dist="38100" dir="2700000" algn="tl">
                  <a:srgbClr val="000000">
                    <a:alpha val="43137"/>
                  </a:srgbClr>
                </a:outerShdw>
              </a:effectLst>
            </a:rPr>
            <a:t>хоз</a:t>
          </a:r>
          <a:endParaRPr lang="ru-RU" sz="1600" dirty="0">
            <a:solidFill>
              <a:schemeClr val="tx1"/>
            </a:solidFill>
            <a:effectLst>
              <a:outerShdw blurRad="38100" dist="38100" dir="2700000" algn="tl">
                <a:srgbClr val="000000">
                  <a:alpha val="43137"/>
                </a:srgbClr>
              </a:outerShdw>
            </a:effectLst>
          </a:endParaRPr>
        </a:p>
      </dgm:t>
    </dgm:pt>
    <dgm:pt modelId="{1CBCAC14-E7F8-4DC8-A089-6E1674427B9E}" type="parTrans" cxnId="{A7BBE523-C387-4654-AFA9-2F155A49DE27}">
      <dgm:prSet/>
      <dgm:spPr>
        <a:noFill/>
        <a:ln w="28575">
          <a:solidFill>
            <a:srgbClr val="FF0000"/>
          </a:solidFill>
        </a:ln>
      </dgm:spPr>
      <dgm:t>
        <a:bodyPr/>
        <a:lstStyle/>
        <a:p>
          <a:endParaRPr lang="ru-RU"/>
        </a:p>
      </dgm:t>
    </dgm:pt>
    <dgm:pt modelId="{236489D2-664E-46C6-A767-FE8BD18428D1}" type="sibTrans" cxnId="{A7BBE523-C387-4654-AFA9-2F155A49DE27}">
      <dgm:prSet/>
      <dgm:spPr/>
      <dgm:t>
        <a:bodyPr/>
        <a:lstStyle/>
        <a:p>
          <a:endParaRPr lang="ru-RU"/>
        </a:p>
      </dgm:t>
    </dgm:pt>
    <dgm:pt modelId="{5444B41C-C559-4AAB-ABDB-ED475D28EE7A}" type="pres">
      <dgm:prSet presAssocID="{A9225DC4-6200-4145-B4BE-B91C5EA2D6EE}" presName="cycle" presStyleCnt="0">
        <dgm:presLayoutVars>
          <dgm:chMax val="1"/>
          <dgm:dir/>
          <dgm:animLvl val="ctr"/>
          <dgm:resizeHandles val="exact"/>
        </dgm:presLayoutVars>
      </dgm:prSet>
      <dgm:spPr/>
      <dgm:t>
        <a:bodyPr/>
        <a:lstStyle/>
        <a:p>
          <a:endParaRPr lang="ru-RU"/>
        </a:p>
      </dgm:t>
    </dgm:pt>
    <dgm:pt modelId="{F84D030C-9C4E-4F25-A30A-58E1820307EE}" type="pres">
      <dgm:prSet presAssocID="{F4566A4B-B97B-4C58-A6C8-D4BF21E3E8ED}" presName="centerShape" presStyleLbl="node0" presStyleIdx="0" presStyleCnt="1" custScaleX="79073" custScaleY="76045" custLinFactNeighborY="-372"/>
      <dgm:spPr/>
      <dgm:t>
        <a:bodyPr/>
        <a:lstStyle/>
        <a:p>
          <a:endParaRPr lang="ru-RU"/>
        </a:p>
      </dgm:t>
    </dgm:pt>
    <dgm:pt modelId="{DF37A949-B4A5-4E9B-9ED9-E134729A88E8}" type="pres">
      <dgm:prSet presAssocID="{4F211B1D-CA54-472B-A848-C1F2CF586F93}" presName="parTrans" presStyleLbl="bgSibTrans2D1" presStyleIdx="0" presStyleCnt="6" custAng="10800000" custScaleX="61217" custLinFactNeighborX="21570" custRadScaleRad="117234"/>
      <dgm:spPr/>
      <dgm:t>
        <a:bodyPr/>
        <a:lstStyle/>
        <a:p>
          <a:endParaRPr lang="ru-RU"/>
        </a:p>
      </dgm:t>
    </dgm:pt>
    <dgm:pt modelId="{4DFE05E7-12AE-4A5F-9518-1B17C27BAC8F}" type="pres">
      <dgm:prSet presAssocID="{4C6F1078-8B21-4FC6-B533-ADB02317310E}" presName="node" presStyleLbl="node1" presStyleIdx="0" presStyleCnt="6" custScaleX="116900" custRadScaleRad="120782">
        <dgm:presLayoutVars>
          <dgm:bulletEnabled val="1"/>
        </dgm:presLayoutVars>
      </dgm:prSet>
      <dgm:spPr/>
      <dgm:t>
        <a:bodyPr/>
        <a:lstStyle/>
        <a:p>
          <a:endParaRPr lang="ru-RU"/>
        </a:p>
      </dgm:t>
    </dgm:pt>
    <dgm:pt modelId="{1E0BA8A9-D609-4971-974A-138C12A7C22E}" type="pres">
      <dgm:prSet presAssocID="{A3A5921C-B653-4879-8F38-CCE2C6DD9559}" presName="parTrans" presStyleLbl="bgSibTrans2D1" presStyleIdx="1" presStyleCnt="6" custAng="10738547" custScaleX="60294" custLinFactNeighborX="22161" custLinFactNeighborY="21807" custRadScaleRad="418688"/>
      <dgm:spPr/>
      <dgm:t>
        <a:bodyPr/>
        <a:lstStyle/>
        <a:p>
          <a:endParaRPr lang="ru-RU"/>
        </a:p>
      </dgm:t>
    </dgm:pt>
    <dgm:pt modelId="{746F5468-11F5-46BA-B8CB-67FB8D0A5D51}" type="pres">
      <dgm:prSet presAssocID="{1EA7E122-053B-4E15-AB72-74BAD2A759C5}" presName="node" presStyleLbl="node1" presStyleIdx="1" presStyleCnt="6" custScaleX="120842" custRadScaleRad="121122" custRadScaleInc="-39509">
        <dgm:presLayoutVars>
          <dgm:bulletEnabled val="1"/>
        </dgm:presLayoutVars>
      </dgm:prSet>
      <dgm:spPr/>
      <dgm:t>
        <a:bodyPr/>
        <a:lstStyle/>
        <a:p>
          <a:endParaRPr lang="ru-RU"/>
        </a:p>
      </dgm:t>
    </dgm:pt>
    <dgm:pt modelId="{17D6B5BF-0323-453A-9A15-D504C9075487}" type="pres">
      <dgm:prSet presAssocID="{9AF5F52D-D6DD-4982-B016-E00D21B997E1}" presName="parTrans" presStyleLbl="bgSibTrans2D1" presStyleIdx="2" presStyleCnt="6" custAng="10930161" custScaleX="67062" custLinFactNeighborX="12841" custLinFactNeighborY="56619" custRadScaleRad="178103"/>
      <dgm:spPr/>
      <dgm:t>
        <a:bodyPr/>
        <a:lstStyle/>
        <a:p>
          <a:endParaRPr lang="ru-RU"/>
        </a:p>
      </dgm:t>
    </dgm:pt>
    <dgm:pt modelId="{4F656432-A2B8-4814-A428-94E620C7F142}" type="pres">
      <dgm:prSet presAssocID="{FF193BC5-A224-4DFD-A7B8-EC49D6766075}" presName="node" presStyleLbl="node1" presStyleIdx="2" presStyleCnt="6" custScaleX="161203" custRadScaleRad="103656" custRadScaleInc="-36743">
        <dgm:presLayoutVars>
          <dgm:bulletEnabled val="1"/>
        </dgm:presLayoutVars>
      </dgm:prSet>
      <dgm:spPr/>
      <dgm:t>
        <a:bodyPr/>
        <a:lstStyle/>
        <a:p>
          <a:endParaRPr lang="ru-RU"/>
        </a:p>
      </dgm:t>
    </dgm:pt>
    <dgm:pt modelId="{6BF49E37-4953-4DA6-851D-65A98646ED9D}" type="pres">
      <dgm:prSet presAssocID="{955201F7-4584-470D-AA7A-41D53A97ED52}" presName="parTrans" presStyleLbl="bgSibTrans2D1" presStyleIdx="3" presStyleCnt="6" custAng="10739023" custScaleX="68792" custLinFactNeighborX="-4770" custLinFactNeighborY="62998" custRadScaleRad="123575" custRadScaleInc="-2147483648"/>
      <dgm:spPr/>
      <dgm:t>
        <a:bodyPr/>
        <a:lstStyle/>
        <a:p>
          <a:endParaRPr lang="ru-RU"/>
        </a:p>
      </dgm:t>
    </dgm:pt>
    <dgm:pt modelId="{FFF23A4C-4C28-49B3-BE69-D98E8A2CDDC2}" type="pres">
      <dgm:prSet presAssocID="{264F56E6-2FC7-45C3-9215-A6094C8BEFB7}" presName="node" presStyleLbl="node1" presStyleIdx="3" presStyleCnt="6" custScaleX="156734" custRadScaleRad="95407" custRadScaleInc="2995">
        <dgm:presLayoutVars>
          <dgm:bulletEnabled val="1"/>
        </dgm:presLayoutVars>
      </dgm:prSet>
      <dgm:spPr/>
      <dgm:t>
        <a:bodyPr/>
        <a:lstStyle/>
        <a:p>
          <a:endParaRPr lang="ru-RU"/>
        </a:p>
      </dgm:t>
    </dgm:pt>
    <dgm:pt modelId="{4A1E56F6-1897-455A-9E43-D6F8A91CFAEE}" type="pres">
      <dgm:prSet presAssocID="{A8F874EA-757C-413B-A00B-9EA4C91E200E}" presName="parTrans" presStyleLbl="bgSibTrans2D1" presStyleIdx="4" presStyleCnt="6" custAng="10878032" custScaleX="58130" custLinFactNeighborX="-22446" custLinFactNeighborY="31499" custRadScaleRad="78300" custRadScaleInc="-2147483648"/>
      <dgm:spPr/>
      <dgm:t>
        <a:bodyPr/>
        <a:lstStyle/>
        <a:p>
          <a:endParaRPr lang="ru-RU"/>
        </a:p>
      </dgm:t>
    </dgm:pt>
    <dgm:pt modelId="{3BD7F37C-9212-413B-837E-5BD254BA58AB}" type="pres">
      <dgm:prSet presAssocID="{901660CB-68BF-429E-AD6A-332D20C12674}" presName="node" presStyleLbl="node1" presStyleIdx="4" presStyleCnt="6" custScaleX="139631" custRadScaleRad="122771" custRadScaleInc="34914">
        <dgm:presLayoutVars>
          <dgm:bulletEnabled val="1"/>
        </dgm:presLayoutVars>
      </dgm:prSet>
      <dgm:spPr/>
      <dgm:t>
        <a:bodyPr/>
        <a:lstStyle/>
        <a:p>
          <a:endParaRPr lang="ru-RU"/>
        </a:p>
      </dgm:t>
    </dgm:pt>
    <dgm:pt modelId="{E00FBA28-0C78-4545-BD3C-3F2449C17647}" type="pres">
      <dgm:prSet presAssocID="{1CBCAC14-E7F8-4DC8-A089-6E1674427B9E}" presName="parTrans" presStyleLbl="bgSibTrans2D1" presStyleIdx="5" presStyleCnt="6" custAng="10800000" custScaleX="62523" custLinFactNeighborX="-20851" custRadScaleRad="0"/>
      <dgm:spPr/>
      <dgm:t>
        <a:bodyPr/>
        <a:lstStyle/>
        <a:p>
          <a:endParaRPr lang="ru-RU"/>
        </a:p>
      </dgm:t>
    </dgm:pt>
    <dgm:pt modelId="{93463A06-4934-4273-B6F4-C0266614E9F7}" type="pres">
      <dgm:prSet presAssocID="{FE3E1188-0672-45B5-AB69-5C0AAF77FFFF}" presName="node" presStyleLbl="node1" presStyleIdx="5" presStyleCnt="6" custScaleX="124738" custRadScaleRad="117856">
        <dgm:presLayoutVars>
          <dgm:bulletEnabled val="1"/>
        </dgm:presLayoutVars>
      </dgm:prSet>
      <dgm:spPr/>
      <dgm:t>
        <a:bodyPr/>
        <a:lstStyle/>
        <a:p>
          <a:endParaRPr lang="ru-RU"/>
        </a:p>
      </dgm:t>
    </dgm:pt>
  </dgm:ptLst>
  <dgm:cxnLst>
    <dgm:cxn modelId="{BF028FC1-187A-4B5A-B6EB-E924AD052BDF}" type="presOf" srcId="{4C6F1078-8B21-4FC6-B533-ADB02317310E}" destId="{4DFE05E7-12AE-4A5F-9518-1B17C27BAC8F}" srcOrd="0" destOrd="0" presId="urn:microsoft.com/office/officeart/2005/8/layout/radial4"/>
    <dgm:cxn modelId="{B1088368-E130-4900-A4EE-DF74805AAA9E}" type="presOf" srcId="{4F211B1D-CA54-472B-A848-C1F2CF586F93}" destId="{DF37A949-B4A5-4E9B-9ED9-E134729A88E8}" srcOrd="0" destOrd="0" presId="urn:microsoft.com/office/officeart/2005/8/layout/radial4"/>
    <dgm:cxn modelId="{56BA8FA4-073D-4CBD-9ECA-CED9A404D1EE}" type="presOf" srcId="{A9225DC4-6200-4145-B4BE-B91C5EA2D6EE}" destId="{5444B41C-C559-4AAB-ABDB-ED475D28EE7A}" srcOrd="0" destOrd="0" presId="urn:microsoft.com/office/officeart/2005/8/layout/radial4"/>
    <dgm:cxn modelId="{85F4F8BD-46FF-4CD2-A9BA-A5AC93764B46}" type="presOf" srcId="{FE3E1188-0672-45B5-AB69-5C0AAF77FFFF}" destId="{93463A06-4934-4273-B6F4-C0266614E9F7}" srcOrd="0" destOrd="0" presId="urn:microsoft.com/office/officeart/2005/8/layout/radial4"/>
    <dgm:cxn modelId="{60414A09-7F88-45D3-84E0-534D4D11F7E2}" srcId="{F4566A4B-B97B-4C58-A6C8-D4BF21E3E8ED}" destId="{FF193BC5-A224-4DFD-A7B8-EC49D6766075}" srcOrd="2" destOrd="0" parTransId="{9AF5F52D-D6DD-4982-B016-E00D21B997E1}" sibTransId="{88B41E30-FBF0-4D81-8194-62FFF3C6D7C7}"/>
    <dgm:cxn modelId="{887184B6-9962-4F4C-B0A2-DFE400CB8534}" type="presOf" srcId="{1CBCAC14-E7F8-4DC8-A089-6E1674427B9E}" destId="{E00FBA28-0C78-4545-BD3C-3F2449C17647}" srcOrd="0" destOrd="0" presId="urn:microsoft.com/office/officeart/2005/8/layout/radial4"/>
    <dgm:cxn modelId="{0E897F99-484A-4DF0-B104-14B44D0E30AF}" srcId="{F4566A4B-B97B-4C58-A6C8-D4BF21E3E8ED}" destId="{4C6F1078-8B21-4FC6-B533-ADB02317310E}" srcOrd="0" destOrd="0" parTransId="{4F211B1D-CA54-472B-A848-C1F2CF586F93}" sibTransId="{9DD176CD-8E77-4FD8-AB13-177F22A2A144}"/>
    <dgm:cxn modelId="{E9B3C9ED-3B76-4394-88EF-D3AE1616A1E8}" srcId="{A9225DC4-6200-4145-B4BE-B91C5EA2D6EE}" destId="{F4566A4B-B97B-4C58-A6C8-D4BF21E3E8ED}" srcOrd="0" destOrd="0" parTransId="{5AB6A8EF-48DE-441C-9179-0D1E5D15BD63}" sibTransId="{30F08CAA-EF61-4FF6-A20D-7DD2C7DFB35A}"/>
    <dgm:cxn modelId="{E00CC7AA-7B97-4715-9493-A3B8B15469B6}" srcId="{F4566A4B-B97B-4C58-A6C8-D4BF21E3E8ED}" destId="{1EA7E122-053B-4E15-AB72-74BAD2A759C5}" srcOrd="1" destOrd="0" parTransId="{A3A5921C-B653-4879-8F38-CCE2C6DD9559}" sibTransId="{3DBE5D3A-B692-4711-AD48-774EF0C2C84A}"/>
    <dgm:cxn modelId="{7E9BAC5F-81F9-43A9-9F07-D225760A789E}" type="presOf" srcId="{A3A5921C-B653-4879-8F38-CCE2C6DD9559}" destId="{1E0BA8A9-D609-4971-974A-138C12A7C22E}" srcOrd="0" destOrd="0" presId="urn:microsoft.com/office/officeart/2005/8/layout/radial4"/>
    <dgm:cxn modelId="{01D126A7-F640-4CAA-A611-D43ED2E56C6C}" type="presOf" srcId="{FF193BC5-A224-4DFD-A7B8-EC49D6766075}" destId="{4F656432-A2B8-4814-A428-94E620C7F142}" srcOrd="0" destOrd="0" presId="urn:microsoft.com/office/officeart/2005/8/layout/radial4"/>
    <dgm:cxn modelId="{B5F0A134-8525-461D-89B1-9739260B83A8}" type="presOf" srcId="{955201F7-4584-470D-AA7A-41D53A97ED52}" destId="{6BF49E37-4953-4DA6-851D-65A98646ED9D}" srcOrd="0" destOrd="0" presId="urn:microsoft.com/office/officeart/2005/8/layout/radial4"/>
    <dgm:cxn modelId="{E928490B-B348-492E-A6F2-9F7B44A87B37}" type="presOf" srcId="{F4566A4B-B97B-4C58-A6C8-D4BF21E3E8ED}" destId="{F84D030C-9C4E-4F25-A30A-58E1820307EE}" srcOrd="0" destOrd="0" presId="urn:microsoft.com/office/officeart/2005/8/layout/radial4"/>
    <dgm:cxn modelId="{C6B016E9-B1DE-465A-BF98-5AE29551BD8D}" srcId="{F4566A4B-B97B-4C58-A6C8-D4BF21E3E8ED}" destId="{901660CB-68BF-429E-AD6A-332D20C12674}" srcOrd="4" destOrd="0" parTransId="{A8F874EA-757C-413B-A00B-9EA4C91E200E}" sibTransId="{ABDF0F89-7291-4676-9F15-154173BB3587}"/>
    <dgm:cxn modelId="{8031C251-2C92-4FD6-ACB5-6D111665F8A0}" type="presOf" srcId="{A8F874EA-757C-413B-A00B-9EA4C91E200E}" destId="{4A1E56F6-1897-455A-9E43-D6F8A91CFAEE}" srcOrd="0" destOrd="0" presId="urn:microsoft.com/office/officeart/2005/8/layout/radial4"/>
    <dgm:cxn modelId="{1D6E61E1-6431-44BF-BF3E-36C4973F7B96}" type="presOf" srcId="{901660CB-68BF-429E-AD6A-332D20C12674}" destId="{3BD7F37C-9212-413B-837E-5BD254BA58AB}" srcOrd="0" destOrd="0" presId="urn:microsoft.com/office/officeart/2005/8/layout/radial4"/>
    <dgm:cxn modelId="{E9D3CC67-94A1-4BA5-8C77-DBED675B8900}" type="presOf" srcId="{264F56E6-2FC7-45C3-9215-A6094C8BEFB7}" destId="{FFF23A4C-4C28-49B3-BE69-D98E8A2CDDC2}" srcOrd="0" destOrd="0" presId="urn:microsoft.com/office/officeart/2005/8/layout/radial4"/>
    <dgm:cxn modelId="{A2DA4718-CF0C-4CAA-A69D-2386739F3C5C}" type="presOf" srcId="{9AF5F52D-D6DD-4982-B016-E00D21B997E1}" destId="{17D6B5BF-0323-453A-9A15-D504C9075487}" srcOrd="0" destOrd="0" presId="urn:microsoft.com/office/officeart/2005/8/layout/radial4"/>
    <dgm:cxn modelId="{3FD30A5A-9937-4E35-B3B9-B2D7366D6D65}" srcId="{F4566A4B-B97B-4C58-A6C8-D4BF21E3E8ED}" destId="{264F56E6-2FC7-45C3-9215-A6094C8BEFB7}" srcOrd="3" destOrd="0" parTransId="{955201F7-4584-470D-AA7A-41D53A97ED52}" sibTransId="{F6A1061A-9FDE-40E9-A26D-BE1AC9F0E577}"/>
    <dgm:cxn modelId="{715D20D6-CABB-4AA9-8E3E-92EC353BA9CA}" type="presOf" srcId="{1EA7E122-053B-4E15-AB72-74BAD2A759C5}" destId="{746F5468-11F5-46BA-B8CB-67FB8D0A5D51}" srcOrd="0" destOrd="0" presId="urn:microsoft.com/office/officeart/2005/8/layout/radial4"/>
    <dgm:cxn modelId="{A7BBE523-C387-4654-AFA9-2F155A49DE27}" srcId="{F4566A4B-B97B-4C58-A6C8-D4BF21E3E8ED}" destId="{FE3E1188-0672-45B5-AB69-5C0AAF77FFFF}" srcOrd="5" destOrd="0" parTransId="{1CBCAC14-E7F8-4DC8-A089-6E1674427B9E}" sibTransId="{236489D2-664E-46C6-A767-FE8BD18428D1}"/>
    <dgm:cxn modelId="{38B68483-AD02-45BD-BD8D-1E1CEB413689}" type="presParOf" srcId="{5444B41C-C559-4AAB-ABDB-ED475D28EE7A}" destId="{F84D030C-9C4E-4F25-A30A-58E1820307EE}" srcOrd="0" destOrd="0" presId="urn:microsoft.com/office/officeart/2005/8/layout/radial4"/>
    <dgm:cxn modelId="{07059D84-F56D-4AD1-988C-8474CEC06E91}" type="presParOf" srcId="{5444B41C-C559-4AAB-ABDB-ED475D28EE7A}" destId="{DF37A949-B4A5-4E9B-9ED9-E134729A88E8}" srcOrd="1" destOrd="0" presId="urn:microsoft.com/office/officeart/2005/8/layout/radial4"/>
    <dgm:cxn modelId="{7F638FA0-C2CE-45EE-9E14-BA30A713B421}" type="presParOf" srcId="{5444B41C-C559-4AAB-ABDB-ED475D28EE7A}" destId="{4DFE05E7-12AE-4A5F-9518-1B17C27BAC8F}" srcOrd="2" destOrd="0" presId="urn:microsoft.com/office/officeart/2005/8/layout/radial4"/>
    <dgm:cxn modelId="{2EB9F88C-7E91-424D-97C0-6B21DE365739}" type="presParOf" srcId="{5444B41C-C559-4AAB-ABDB-ED475D28EE7A}" destId="{1E0BA8A9-D609-4971-974A-138C12A7C22E}" srcOrd="3" destOrd="0" presId="urn:microsoft.com/office/officeart/2005/8/layout/radial4"/>
    <dgm:cxn modelId="{76273895-C1BC-41F9-AAC4-4406469D5D85}" type="presParOf" srcId="{5444B41C-C559-4AAB-ABDB-ED475D28EE7A}" destId="{746F5468-11F5-46BA-B8CB-67FB8D0A5D51}" srcOrd="4" destOrd="0" presId="urn:microsoft.com/office/officeart/2005/8/layout/radial4"/>
    <dgm:cxn modelId="{6E068163-CB71-48EB-84DE-6AB285F4B18B}" type="presParOf" srcId="{5444B41C-C559-4AAB-ABDB-ED475D28EE7A}" destId="{17D6B5BF-0323-453A-9A15-D504C9075487}" srcOrd="5" destOrd="0" presId="urn:microsoft.com/office/officeart/2005/8/layout/radial4"/>
    <dgm:cxn modelId="{F436C488-B37A-4424-99D4-C4204B3961B2}" type="presParOf" srcId="{5444B41C-C559-4AAB-ABDB-ED475D28EE7A}" destId="{4F656432-A2B8-4814-A428-94E620C7F142}" srcOrd="6" destOrd="0" presId="urn:microsoft.com/office/officeart/2005/8/layout/radial4"/>
    <dgm:cxn modelId="{3DB3FD55-6269-4174-8A44-4C283190D2CF}" type="presParOf" srcId="{5444B41C-C559-4AAB-ABDB-ED475D28EE7A}" destId="{6BF49E37-4953-4DA6-851D-65A98646ED9D}" srcOrd="7" destOrd="0" presId="urn:microsoft.com/office/officeart/2005/8/layout/radial4"/>
    <dgm:cxn modelId="{9B851456-7347-4B99-A33B-B33A5FBB1AFF}" type="presParOf" srcId="{5444B41C-C559-4AAB-ABDB-ED475D28EE7A}" destId="{FFF23A4C-4C28-49B3-BE69-D98E8A2CDDC2}" srcOrd="8" destOrd="0" presId="urn:microsoft.com/office/officeart/2005/8/layout/radial4"/>
    <dgm:cxn modelId="{455C71EC-8E41-45BC-BE25-F2B3ADA9B63B}" type="presParOf" srcId="{5444B41C-C559-4AAB-ABDB-ED475D28EE7A}" destId="{4A1E56F6-1897-455A-9E43-D6F8A91CFAEE}" srcOrd="9" destOrd="0" presId="urn:microsoft.com/office/officeart/2005/8/layout/radial4"/>
    <dgm:cxn modelId="{5F76C9A9-16E8-4058-9953-4A632AF8DABD}" type="presParOf" srcId="{5444B41C-C559-4AAB-ABDB-ED475D28EE7A}" destId="{3BD7F37C-9212-413B-837E-5BD254BA58AB}" srcOrd="10" destOrd="0" presId="urn:microsoft.com/office/officeart/2005/8/layout/radial4"/>
    <dgm:cxn modelId="{B757F67D-4580-4DC1-B767-3ADF7D17D2F2}" type="presParOf" srcId="{5444B41C-C559-4AAB-ABDB-ED475D28EE7A}" destId="{E00FBA28-0C78-4545-BD3C-3F2449C17647}" srcOrd="11" destOrd="0" presId="urn:microsoft.com/office/officeart/2005/8/layout/radial4"/>
    <dgm:cxn modelId="{E0163008-BEAF-46DA-BD19-C80AB2CF18FD}" type="presParOf" srcId="{5444B41C-C559-4AAB-ABDB-ED475D28EE7A}" destId="{93463A06-4934-4273-B6F4-C0266614E9F7}" srcOrd="12" destOrd="0" presId="urn:microsoft.com/office/officeart/2005/8/layout/radial4"/>
  </dgm:cxnLst>
  <dgm:bg/>
  <dgm:whole/>
</dgm:dataModel>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FD739C7-2B69-4BF8-BC92-A0D9D65D8B78}" type="datetimeFigureOut">
              <a:rPr lang="ru-RU" smtClean="0"/>
              <a:pPr/>
              <a:t>17.12.2018</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894A90D-51AC-477C-BE63-1686CBB6BA26}" type="slidenum">
              <a:rPr lang="ru-RU" smtClean="0"/>
              <a:pPr/>
              <a:t>‹#›</a:t>
            </a:fld>
            <a:endParaRPr lang="ru-R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C77D717-FB34-46C5-906B-84F6E81736F0}" type="datetimeFigureOut">
              <a:rPr lang="ru-RU" smtClean="0"/>
              <a:pPr/>
              <a:t>17.12.2018</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217A31B-2BD0-4CA6-922C-7238763F9BDE}" type="slidenum">
              <a:rPr lang="ru-RU" smtClean="0"/>
              <a:pPr/>
              <a:t>‹#›</a:t>
            </a:fld>
            <a:endParaRPr lang="ru-RU"/>
          </a:p>
        </p:txBody>
      </p:sp>
    </p:spTree>
    <p:extLst>
      <p:ext uri="{BB962C8B-B14F-4D97-AF65-F5344CB8AC3E}">
        <p14:creationId xmlns="" xmlns:p14="http://schemas.microsoft.com/office/powerpoint/2010/main" val="3113357307"/>
      </p:ext>
    </p:extLst>
  </p:cSld>
  <p:clrMap bg1="lt1" tx1="dk1" bg2="lt2" tx2="dk2" accent1="accent1" accent2="accent2" accent3="accent3" accent4="accent4" accent5="accent5" accent6="accent6" hlink="hlink" folHlink="folHlink"/>
  <p:notesStyle>
    <a:lvl1pPr marL="0" algn="l" defTabSz="914212" rtl="0" eaLnBrk="1" latinLnBrk="0" hangingPunct="1">
      <a:defRPr sz="1200" kern="1200">
        <a:solidFill>
          <a:schemeClr val="tx1"/>
        </a:solidFill>
        <a:latin typeface="+mn-lt"/>
        <a:ea typeface="+mn-ea"/>
        <a:cs typeface="+mn-cs"/>
      </a:defRPr>
    </a:lvl1pPr>
    <a:lvl2pPr marL="457107" algn="l" defTabSz="914212" rtl="0" eaLnBrk="1" latinLnBrk="0" hangingPunct="1">
      <a:defRPr sz="1200" kern="1200">
        <a:solidFill>
          <a:schemeClr val="tx1"/>
        </a:solidFill>
        <a:latin typeface="+mn-lt"/>
        <a:ea typeface="+mn-ea"/>
        <a:cs typeface="+mn-cs"/>
      </a:defRPr>
    </a:lvl2pPr>
    <a:lvl3pPr marL="914212" algn="l" defTabSz="914212" rtl="0" eaLnBrk="1" latinLnBrk="0" hangingPunct="1">
      <a:defRPr sz="1200" kern="1200">
        <a:solidFill>
          <a:schemeClr val="tx1"/>
        </a:solidFill>
        <a:latin typeface="+mn-lt"/>
        <a:ea typeface="+mn-ea"/>
        <a:cs typeface="+mn-cs"/>
      </a:defRPr>
    </a:lvl3pPr>
    <a:lvl4pPr marL="1371319" algn="l" defTabSz="914212" rtl="0" eaLnBrk="1" latinLnBrk="0" hangingPunct="1">
      <a:defRPr sz="1200" kern="1200">
        <a:solidFill>
          <a:schemeClr val="tx1"/>
        </a:solidFill>
        <a:latin typeface="+mn-lt"/>
        <a:ea typeface="+mn-ea"/>
        <a:cs typeface="+mn-cs"/>
      </a:defRPr>
    </a:lvl4pPr>
    <a:lvl5pPr marL="1828424" algn="l" defTabSz="914212" rtl="0" eaLnBrk="1" latinLnBrk="0" hangingPunct="1">
      <a:defRPr sz="1200" kern="1200">
        <a:solidFill>
          <a:schemeClr val="tx1"/>
        </a:solidFill>
        <a:latin typeface="+mn-lt"/>
        <a:ea typeface="+mn-ea"/>
        <a:cs typeface="+mn-cs"/>
      </a:defRPr>
    </a:lvl5pPr>
    <a:lvl6pPr marL="2285531" algn="l" defTabSz="914212" rtl="0" eaLnBrk="1" latinLnBrk="0" hangingPunct="1">
      <a:defRPr sz="1200" kern="1200">
        <a:solidFill>
          <a:schemeClr val="tx1"/>
        </a:solidFill>
        <a:latin typeface="+mn-lt"/>
        <a:ea typeface="+mn-ea"/>
        <a:cs typeface="+mn-cs"/>
      </a:defRPr>
    </a:lvl6pPr>
    <a:lvl7pPr marL="2742637" algn="l" defTabSz="914212" rtl="0" eaLnBrk="1" latinLnBrk="0" hangingPunct="1">
      <a:defRPr sz="1200" kern="1200">
        <a:solidFill>
          <a:schemeClr val="tx1"/>
        </a:solidFill>
        <a:latin typeface="+mn-lt"/>
        <a:ea typeface="+mn-ea"/>
        <a:cs typeface="+mn-cs"/>
      </a:defRPr>
    </a:lvl7pPr>
    <a:lvl8pPr marL="3199743" algn="l" defTabSz="914212" rtl="0" eaLnBrk="1" latinLnBrk="0" hangingPunct="1">
      <a:defRPr sz="1200" kern="1200">
        <a:solidFill>
          <a:schemeClr val="tx1"/>
        </a:solidFill>
        <a:latin typeface="+mn-lt"/>
        <a:ea typeface="+mn-ea"/>
        <a:cs typeface="+mn-cs"/>
      </a:defRPr>
    </a:lvl8pPr>
    <a:lvl9pPr marL="3656849" algn="l" defTabSz="91421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37A7044D-A4B6-DC49-974C-0E6397CBE2A9}" type="slidenum">
              <a:rPr lang="ru-RU" smtClean="0"/>
              <a:pPr/>
              <a:t>1</a:t>
            </a:fld>
            <a:endParaRPr lang="ru-RU"/>
          </a:p>
        </p:txBody>
      </p:sp>
    </p:spTree>
    <p:extLst>
      <p:ext uri="{BB962C8B-B14F-4D97-AF65-F5344CB8AC3E}">
        <p14:creationId xmlns="" xmlns:p14="http://schemas.microsoft.com/office/powerpoint/2010/main" val="34907524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C505E7C-DAC5-4302-A52D-2D3488B6CA62}" type="slidenum">
              <a:rPr lang="ru-RU" smtClean="0"/>
              <a:pPr/>
              <a:t>2</a:t>
            </a:fld>
            <a:endParaRPr lang="ru-RU"/>
          </a:p>
        </p:txBody>
      </p:sp>
    </p:spTree>
    <p:extLst>
      <p:ext uri="{BB962C8B-B14F-4D97-AF65-F5344CB8AC3E}">
        <p14:creationId xmlns="" xmlns:p14="http://schemas.microsoft.com/office/powerpoint/2010/main" val="3411414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i="1" dirty="0" smtClean="0">
                <a:solidFill>
                  <a:srgbClr val="C00000"/>
                </a:solidFill>
                <a:effectLst/>
                <a:latin typeface="Arial"/>
                <a:ea typeface="Times New Roman"/>
                <a:cs typeface="Times New Roman"/>
              </a:rPr>
              <a:t>*Необходим единый федеральный порядок взимания платы за НВОС с учетом норм НК РФ и Основ ценообразования</a:t>
            </a:r>
            <a:endParaRPr lang="ru-RU" sz="1050" i="1" dirty="0" smtClean="0">
              <a:solidFill>
                <a:srgbClr val="C00000"/>
              </a:solidFill>
              <a:effectLst/>
              <a:latin typeface="+mn-lt"/>
              <a:ea typeface="Times New Roman"/>
              <a:cs typeface="Times New Roman"/>
            </a:endParaRPr>
          </a:p>
          <a:p>
            <a:endParaRPr lang="ru-RU" dirty="0"/>
          </a:p>
        </p:txBody>
      </p:sp>
      <p:sp>
        <p:nvSpPr>
          <p:cNvPr id="4" name="Номер слайда 3"/>
          <p:cNvSpPr>
            <a:spLocks noGrp="1"/>
          </p:cNvSpPr>
          <p:nvPr>
            <p:ph type="sldNum" sz="quarter" idx="10"/>
          </p:nvPr>
        </p:nvSpPr>
        <p:spPr/>
        <p:txBody>
          <a:bodyPr/>
          <a:lstStyle/>
          <a:p>
            <a:fld id="{DC505E7C-DAC5-4302-A52D-2D3488B6CA62}" type="slidenum">
              <a:rPr lang="ru-RU" smtClean="0"/>
              <a:pPr/>
              <a:t>6</a:t>
            </a:fld>
            <a:endParaRPr lang="ru-RU"/>
          </a:p>
        </p:txBody>
      </p:sp>
    </p:spTree>
    <p:extLst>
      <p:ext uri="{BB962C8B-B14F-4D97-AF65-F5344CB8AC3E}">
        <p14:creationId xmlns="" xmlns:p14="http://schemas.microsoft.com/office/powerpoint/2010/main" val="4921631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685802" y="5349905"/>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20" tIns="45710" rIns="91420" bIns="45710" anchor="t" compatLnSpc="1"/>
          <a:lstStyle/>
          <a:p>
            <a:endParaRPr kumimoji="0" lang="en-US"/>
          </a:p>
        </p:txBody>
      </p:sp>
      <p:sp>
        <p:nvSpPr>
          <p:cNvPr id="29" name="Заголовок 28"/>
          <p:cNvSpPr>
            <a:spLocks noGrp="1"/>
          </p:cNvSpPr>
          <p:nvPr>
            <p:ph type="ctrTitle"/>
          </p:nvPr>
        </p:nvSpPr>
        <p:spPr>
          <a:xfrm>
            <a:off x="508000" y="4853412"/>
            <a:ext cx="112776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08000" y="3886200"/>
            <a:ext cx="11277600" cy="914400"/>
          </a:xfrm>
        </p:spPr>
        <p:txBody>
          <a:bodyPr anchor="b"/>
          <a:lstStyle>
            <a:lvl1pPr marL="0" indent="0" algn="l">
              <a:buNone/>
              <a:defRPr sz="2400">
                <a:solidFill>
                  <a:schemeClr val="tx2">
                    <a:shade val="75000"/>
                  </a:schemeClr>
                </a:solidFill>
              </a:defRPr>
            </a:lvl1pPr>
            <a:lvl2pPr marL="457107" indent="0" algn="ctr">
              <a:buNone/>
            </a:lvl2pPr>
            <a:lvl3pPr marL="914212" indent="0" algn="ctr">
              <a:buNone/>
            </a:lvl3pPr>
            <a:lvl4pPr marL="1371319" indent="0" algn="ctr">
              <a:buNone/>
            </a:lvl4pPr>
            <a:lvl5pPr marL="1828424" indent="0" algn="ctr">
              <a:buNone/>
            </a:lvl5pPr>
            <a:lvl6pPr marL="2285531" indent="0" algn="ctr">
              <a:buNone/>
            </a:lvl6pPr>
            <a:lvl7pPr marL="2742637" indent="0" algn="ctr">
              <a:buNone/>
            </a:lvl7pPr>
            <a:lvl8pPr marL="3199743" indent="0" algn="ctr">
              <a:buNone/>
            </a:lvl8pPr>
            <a:lvl9pPr marL="3656849"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685AE959-FA35-40C5-8C54-BA5C9C0CED1A}" type="datetimeFigureOut">
              <a:rPr lang="ru-RU" smtClean="0"/>
              <a:pPr/>
              <a:t>17.12.2018</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10972800" y="6473952"/>
            <a:ext cx="1011936" cy="246888"/>
          </a:xfrm>
        </p:spPr>
        <p:txBody>
          <a:bodyPr/>
          <a:lstStyle/>
          <a:p>
            <a:fld id="{CFF62CE5-1493-459F-8945-9A4A1C407AB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85AE959-FA35-40C5-8C54-BA5C9C0CED1A}" type="datetimeFigureOut">
              <a:rPr lang="ru-RU" smtClean="0"/>
              <a:pPr/>
              <a:t>17.12.2018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FF62CE5-1493-459F-8945-9A4A1C407AB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9144000" y="549279"/>
            <a:ext cx="2438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2" y="549279"/>
            <a:ext cx="83312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685AE959-FA35-40C5-8C54-BA5C9C0CED1A}" type="datetimeFigureOut">
              <a:rPr lang="ru-RU" smtClean="0"/>
              <a:pPr/>
              <a:t>17.12.2018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FF62CE5-1493-459F-8945-9A4A1C407AB0}"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10972800" cy="11430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609600" y="1600203"/>
            <a:ext cx="10972800" cy="4525963"/>
          </a:xfrm>
        </p:spPr>
        <p:txBody>
          <a:bodyPr/>
          <a:lstStyle/>
          <a:p>
            <a:pPr lvl="0"/>
            <a:r>
              <a:rPr lang="ru-RU" noProof="0" smtClean="0"/>
              <a:t>Вставка таблицы</a:t>
            </a:r>
          </a:p>
        </p:txBody>
      </p:sp>
      <p:sp>
        <p:nvSpPr>
          <p:cNvPr id="4" name="Rectangle 5"/>
          <p:cNvSpPr>
            <a:spLocks noGrp="1" noChangeArrowheads="1"/>
          </p:cNvSpPr>
          <p:nvPr>
            <p:ph type="dt" sz="half" idx="10"/>
          </p:nvPr>
        </p:nvSpPr>
        <p:spPr>
          <a:ln/>
        </p:spPr>
        <p:txBody>
          <a:bodyPr/>
          <a:lstStyle>
            <a:lvl1pPr>
              <a:defRPr/>
            </a:lvl1pPr>
          </a:lstStyle>
          <a:p>
            <a:fld id="{685AE959-FA35-40C5-8C54-BA5C9C0CED1A}" type="datetimeFigureOut">
              <a:rPr lang="ru-RU" smtClean="0"/>
              <a:pPr/>
              <a:t>17.12.2018</a:t>
            </a:fld>
            <a:endParaRPr lang="ru-RU"/>
          </a:p>
        </p:txBody>
      </p:sp>
      <p:sp>
        <p:nvSpPr>
          <p:cNvPr id="5" name="Rectangle 6"/>
          <p:cNvSpPr>
            <a:spLocks noGrp="1" noChangeArrowheads="1"/>
          </p:cNvSpPr>
          <p:nvPr>
            <p:ph type="ftr" sz="quarter" idx="11"/>
          </p:nvPr>
        </p:nvSpPr>
        <p:spPr>
          <a:ln/>
        </p:spPr>
        <p:txBody>
          <a:bodyPr/>
          <a:lstStyle>
            <a:lvl1pPr>
              <a:defRPr/>
            </a:lvl1pPr>
          </a:lstStyle>
          <a:p>
            <a:endParaRPr lang="ru-RU"/>
          </a:p>
        </p:txBody>
      </p:sp>
      <p:sp>
        <p:nvSpPr>
          <p:cNvPr id="6" name="Rectangle 7"/>
          <p:cNvSpPr>
            <a:spLocks noGrp="1" noChangeArrowheads="1"/>
          </p:cNvSpPr>
          <p:nvPr>
            <p:ph type="sldNum" sz="quarter" idx="12"/>
          </p:nvPr>
        </p:nvSpPr>
        <p:spPr>
          <a:ln/>
        </p:spPr>
        <p:txBody>
          <a:bodyPr/>
          <a:lstStyle>
            <a:lvl1pPr>
              <a:defRPr/>
            </a:lvl1pPr>
          </a:lstStyle>
          <a:p>
            <a:fld id="{CFF62CE5-1493-459F-8945-9A4A1C407AB0}" type="slidenum">
              <a:rPr lang="ru-RU" smtClean="0"/>
              <a:pPr/>
              <a:t>‹#›</a:t>
            </a:fld>
            <a:endParaRPr lang="ru-RU"/>
          </a:p>
        </p:txBody>
      </p:sp>
    </p:spTree>
    <p:extLst>
      <p:ext uri="{BB962C8B-B14F-4D97-AF65-F5344CB8AC3E}">
        <p14:creationId xmlns="" xmlns:p14="http://schemas.microsoft.com/office/powerpoint/2010/main" val="8203114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685AE959-FA35-40C5-8C54-BA5C9C0CED1A}" type="datetimeFigureOut">
              <a:rPr lang="ru-RU" smtClean="0"/>
              <a:pPr/>
              <a:t>17.12.2018</a:t>
            </a:fld>
            <a:endParaRPr lang="ru-RU"/>
          </a:p>
        </p:txBody>
      </p:sp>
      <p:sp>
        <p:nvSpPr>
          <p:cNvPr id="19" name="Нижний колонтитул 18"/>
          <p:cNvSpPr>
            <a:spLocks noGrp="1"/>
          </p:cNvSpPr>
          <p:nvPr>
            <p:ph type="ftr" sz="quarter" idx="11"/>
          </p:nvPr>
        </p:nvSpPr>
        <p:spPr>
          <a:xfrm>
            <a:off x="4775200" y="76203"/>
            <a:ext cx="3860800" cy="288925"/>
          </a:xfrm>
        </p:spPr>
        <p:txBody>
          <a:bodyPr/>
          <a:lstStyle/>
          <a:p>
            <a:endParaRPr lang="ru-RU"/>
          </a:p>
        </p:txBody>
      </p:sp>
      <p:sp>
        <p:nvSpPr>
          <p:cNvPr id="16" name="Номер слайда 15"/>
          <p:cNvSpPr>
            <a:spLocks noGrp="1"/>
          </p:cNvSpPr>
          <p:nvPr>
            <p:ph type="sldNum" sz="quarter" idx="12"/>
          </p:nvPr>
        </p:nvSpPr>
        <p:spPr>
          <a:xfrm>
            <a:off x="10972800" y="6473952"/>
            <a:ext cx="1011936" cy="246888"/>
          </a:xfrm>
        </p:spPr>
        <p:txBody>
          <a:bodyPr/>
          <a:lstStyle/>
          <a:p>
            <a:fld id="{CFF62CE5-1493-459F-8945-9A4A1C407AB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685802" y="3444905"/>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20" tIns="45710" rIns="91420" bIns="45710" anchor="t" compatLnSpc="1"/>
          <a:lstStyle/>
          <a:p>
            <a:endParaRPr kumimoji="0" lang="en-US"/>
          </a:p>
        </p:txBody>
      </p:sp>
      <p:sp>
        <p:nvSpPr>
          <p:cNvPr id="6" name="Текст 5"/>
          <p:cNvSpPr>
            <a:spLocks noGrp="1"/>
          </p:cNvSpPr>
          <p:nvPr>
            <p:ph type="body" idx="1"/>
          </p:nvPr>
        </p:nvSpPr>
        <p:spPr>
          <a:xfrm>
            <a:off x="508000" y="1676400"/>
            <a:ext cx="112776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685AE959-FA35-40C5-8C54-BA5C9C0CED1A}" type="datetimeFigureOut">
              <a:rPr lang="ru-RU" smtClean="0"/>
              <a:pPr/>
              <a:t>17.12.2018</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CFF62CE5-1493-459F-8945-9A4A1C407AB0}" type="slidenum">
              <a:rPr lang="ru-RU" smtClean="0"/>
              <a:pPr/>
              <a:t>‹#›</a:t>
            </a:fld>
            <a:endParaRPr lang="ru-RU"/>
          </a:p>
        </p:txBody>
      </p:sp>
      <p:sp>
        <p:nvSpPr>
          <p:cNvPr id="8" name="Заголовок 7"/>
          <p:cNvSpPr>
            <a:spLocks noGrp="1"/>
          </p:cNvSpPr>
          <p:nvPr>
            <p:ph type="title"/>
          </p:nvPr>
        </p:nvSpPr>
        <p:spPr>
          <a:xfrm>
            <a:off x="240633" y="2947088"/>
            <a:ext cx="115824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402336" y="457202"/>
            <a:ext cx="115824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406402" y="1600200"/>
            <a:ext cx="5588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6197600" y="1600200"/>
            <a:ext cx="57912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685AE959-FA35-40C5-8C54-BA5C9C0CED1A}" type="datetimeFigureOut">
              <a:rPr lang="ru-RU" smtClean="0"/>
              <a:pPr/>
              <a:t>17.12.2018</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CFF62CE5-1493-459F-8945-9A4A1C407AB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406400" y="5410200"/>
            <a:ext cx="114808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375261" y="666750"/>
            <a:ext cx="57207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6193367" y="666750"/>
            <a:ext cx="5722988"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375261" y="1316038"/>
            <a:ext cx="5720741"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6198307" y="1316038"/>
            <a:ext cx="571804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685AE959-FA35-40C5-8C54-BA5C9C0CED1A}" type="datetimeFigureOut">
              <a:rPr lang="ru-RU" smtClean="0"/>
              <a:pPr/>
              <a:t>17.12.2018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10972800" y="6477000"/>
            <a:ext cx="1016000" cy="246888"/>
          </a:xfrm>
        </p:spPr>
        <p:txBody>
          <a:bodyPr/>
          <a:lstStyle/>
          <a:p>
            <a:fld id="{CFF62CE5-1493-459F-8945-9A4A1C407AB0}" type="slidenum">
              <a:rPr lang="ru-RU" smtClean="0"/>
              <a:pPr/>
              <a:t>‹#›</a:t>
            </a:fld>
            <a:endParaRPr lang="ru-RU"/>
          </a:p>
        </p:txBody>
      </p:sp>
      <p:sp>
        <p:nvSpPr>
          <p:cNvPr id="11" name="Прямая соединительная линия 10"/>
          <p:cNvSpPr>
            <a:spLocks noChangeShapeType="1"/>
          </p:cNvSpPr>
          <p:nvPr/>
        </p:nvSpPr>
        <p:spPr bwMode="auto">
          <a:xfrm>
            <a:off x="685802" y="6019803"/>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20" tIns="45710" rIns="91420" bIns="4571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402336" y="457202"/>
            <a:ext cx="115824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685AE959-FA35-40C5-8C54-BA5C9C0CED1A}" type="datetimeFigureOut">
              <a:rPr lang="ru-RU" smtClean="0"/>
              <a:pPr/>
              <a:t>17.12.2018</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FF62CE5-1493-459F-8945-9A4A1C407AB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685AE959-FA35-40C5-8C54-BA5C9C0CED1A}" type="datetimeFigureOut">
              <a:rPr lang="ru-RU" smtClean="0"/>
              <a:pPr/>
              <a:t>17.12.2018</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FF62CE5-1493-459F-8945-9A4A1C407AB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685802" y="5849120"/>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20" tIns="45710" rIns="91420" bIns="45710" anchor="t" compatLnSpc="1"/>
          <a:lstStyle/>
          <a:p>
            <a:endParaRPr kumimoji="0" lang="en-US"/>
          </a:p>
        </p:txBody>
      </p:sp>
      <p:sp>
        <p:nvSpPr>
          <p:cNvPr id="12" name="Заголовок 11"/>
          <p:cNvSpPr>
            <a:spLocks noGrp="1"/>
          </p:cNvSpPr>
          <p:nvPr>
            <p:ph type="title"/>
          </p:nvPr>
        </p:nvSpPr>
        <p:spPr>
          <a:xfrm>
            <a:off x="609600" y="5486400"/>
            <a:ext cx="112776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609601" y="609602"/>
            <a:ext cx="4011084"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4766733" y="609602"/>
            <a:ext cx="7120467"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685AE959-FA35-40C5-8C54-BA5C9C0CED1A}" type="datetimeFigureOut">
              <a:rPr lang="ru-RU" smtClean="0"/>
              <a:pPr/>
              <a:t>17.12.2018</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FF62CE5-1493-459F-8945-9A4A1C407AB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4673600" y="616634"/>
            <a:ext cx="67056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685AE959-FA35-40C5-8C54-BA5C9C0CED1A}" type="datetimeFigureOut">
              <a:rPr lang="ru-RU" smtClean="0"/>
              <a:pPr/>
              <a:t>17.12.2018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CFF62CE5-1493-459F-8945-9A4A1C407AB0}" type="slidenum">
              <a:rPr lang="ru-RU" smtClean="0"/>
              <a:pPr/>
              <a:t>‹#›</a:t>
            </a:fld>
            <a:endParaRPr lang="ru-RU"/>
          </a:p>
        </p:txBody>
      </p:sp>
      <p:sp>
        <p:nvSpPr>
          <p:cNvPr id="17" name="Заголовок 16"/>
          <p:cNvSpPr>
            <a:spLocks noGrp="1"/>
          </p:cNvSpPr>
          <p:nvPr>
            <p:ph type="title"/>
          </p:nvPr>
        </p:nvSpPr>
        <p:spPr>
          <a:xfrm>
            <a:off x="508002" y="4993760"/>
            <a:ext cx="78232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508002" y="5533218"/>
            <a:ext cx="7823200" cy="768350"/>
          </a:xfrm>
        </p:spPr>
        <p:txBody>
          <a:bodyPr lIns="109706"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685802" y="1050901"/>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20" tIns="45710" rIns="91420" bIns="45710" anchor="t" compatLnSpc="1"/>
          <a:lstStyle/>
          <a:p>
            <a:endParaRPr kumimoji="0" lang="en-US"/>
          </a:p>
        </p:txBody>
      </p:sp>
      <p:sp>
        <p:nvSpPr>
          <p:cNvPr id="8" name="Текст 7"/>
          <p:cNvSpPr>
            <a:spLocks noGrp="1"/>
          </p:cNvSpPr>
          <p:nvPr>
            <p:ph type="body" idx="1"/>
          </p:nvPr>
        </p:nvSpPr>
        <p:spPr>
          <a:xfrm>
            <a:off x="406400" y="1554165"/>
            <a:ext cx="11582400" cy="4525963"/>
          </a:xfrm>
          <a:prstGeom prst="rect">
            <a:avLst/>
          </a:prstGeom>
        </p:spPr>
        <p:txBody>
          <a:bodyPr vert="horz" lIns="91420" tIns="45710" rIns="91420" bIns="45710">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8636002" y="76203"/>
            <a:ext cx="3352800" cy="288925"/>
          </a:xfrm>
          <a:prstGeom prst="rect">
            <a:avLst/>
          </a:prstGeom>
        </p:spPr>
        <p:txBody>
          <a:bodyPr vert="horz" lIns="91420" tIns="45710" rIns="91420" bIns="45710"/>
          <a:lstStyle>
            <a:lvl1pPr algn="l" eaLnBrk="1" latinLnBrk="0" hangingPunct="1">
              <a:defRPr kumimoji="0" sz="1200">
                <a:solidFill>
                  <a:schemeClr val="accent1">
                    <a:shade val="75000"/>
                  </a:schemeClr>
                </a:solidFill>
              </a:defRPr>
            </a:lvl1pPr>
          </a:lstStyle>
          <a:p>
            <a:fld id="{685AE959-FA35-40C5-8C54-BA5C9C0CED1A}" type="datetimeFigureOut">
              <a:rPr lang="ru-RU" smtClean="0"/>
              <a:pPr/>
              <a:t>17.12.2018</a:t>
            </a:fld>
            <a:endParaRPr lang="ru-RU"/>
          </a:p>
        </p:txBody>
      </p:sp>
      <p:sp>
        <p:nvSpPr>
          <p:cNvPr id="28" name="Нижний колонтитул 27"/>
          <p:cNvSpPr>
            <a:spLocks noGrp="1"/>
          </p:cNvSpPr>
          <p:nvPr>
            <p:ph type="ftr" sz="quarter" idx="3"/>
          </p:nvPr>
        </p:nvSpPr>
        <p:spPr>
          <a:xfrm>
            <a:off x="4165600" y="76203"/>
            <a:ext cx="4470400" cy="288925"/>
          </a:xfrm>
          <a:prstGeom prst="rect">
            <a:avLst/>
          </a:prstGeom>
        </p:spPr>
        <p:txBody>
          <a:bodyPr vert="horz" lIns="91420" tIns="45710" rIns="91420" bIns="45710"/>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10972800" y="6477003"/>
            <a:ext cx="1016000" cy="244475"/>
          </a:xfrm>
          <a:prstGeom prst="rect">
            <a:avLst/>
          </a:prstGeom>
        </p:spPr>
        <p:txBody>
          <a:bodyPr vert="horz" lIns="91420" tIns="45710" rIns="91420" bIns="45710"/>
          <a:lstStyle>
            <a:lvl1pPr algn="r" eaLnBrk="1" latinLnBrk="0" hangingPunct="1">
              <a:defRPr kumimoji="0" sz="1200">
                <a:solidFill>
                  <a:schemeClr val="accent1">
                    <a:shade val="75000"/>
                  </a:schemeClr>
                </a:solidFill>
              </a:defRPr>
            </a:lvl1pPr>
          </a:lstStyle>
          <a:p>
            <a:fld id="{CFF62CE5-1493-459F-8945-9A4A1C407AB0}" type="slidenum">
              <a:rPr lang="ru-RU" smtClean="0"/>
              <a:pPr/>
              <a:t>‹#›</a:t>
            </a:fld>
            <a:endParaRPr lang="ru-RU"/>
          </a:p>
        </p:txBody>
      </p:sp>
      <p:sp>
        <p:nvSpPr>
          <p:cNvPr id="10" name="Заголовок 9"/>
          <p:cNvSpPr>
            <a:spLocks noGrp="1"/>
          </p:cNvSpPr>
          <p:nvPr>
            <p:ph type="title"/>
          </p:nvPr>
        </p:nvSpPr>
        <p:spPr>
          <a:xfrm>
            <a:off x="406400" y="457200"/>
            <a:ext cx="11582400" cy="838200"/>
          </a:xfrm>
          <a:prstGeom prst="rect">
            <a:avLst/>
          </a:prstGeom>
        </p:spPr>
        <p:txBody>
          <a:bodyPr vert="horz" lIns="91420" tIns="45710" rIns="91420" bIns="45710"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685802" y="1050901"/>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20" tIns="45710" rIns="91420" bIns="45710" anchor="t" compatLnSpc="1"/>
          <a:lstStyle/>
          <a:p>
            <a:endParaRPr kumimoji="0" lang="en-US"/>
          </a:p>
        </p:txBody>
      </p:sp>
      <p:sp>
        <p:nvSpPr>
          <p:cNvPr id="12" name="Прямая соединительная линия 11"/>
          <p:cNvSpPr>
            <a:spLocks noChangeShapeType="1"/>
          </p:cNvSpPr>
          <p:nvPr/>
        </p:nvSpPr>
        <p:spPr bwMode="auto">
          <a:xfrm>
            <a:off x="685802" y="1057989"/>
            <a:ext cx="1150620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20" tIns="45710" rIns="91420" bIns="4571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830" indent="-34283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798" indent="-28569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2766" indent="-228554"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599871" indent="-228554"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6978" indent="-228554"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083" indent="-228554"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189" indent="-228554"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8295" indent="-228554"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5402" indent="-228554"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107" algn="l" rtl="0" eaLnBrk="1" latinLnBrk="0" hangingPunct="1">
        <a:defRPr kumimoji="0" kern="1200">
          <a:solidFill>
            <a:schemeClr val="tx1"/>
          </a:solidFill>
          <a:latin typeface="+mn-lt"/>
          <a:ea typeface="+mn-ea"/>
          <a:cs typeface="+mn-cs"/>
        </a:defRPr>
      </a:lvl2pPr>
      <a:lvl3pPr marL="914212" algn="l" rtl="0" eaLnBrk="1" latinLnBrk="0" hangingPunct="1">
        <a:defRPr kumimoji="0" kern="1200">
          <a:solidFill>
            <a:schemeClr val="tx1"/>
          </a:solidFill>
          <a:latin typeface="+mn-lt"/>
          <a:ea typeface="+mn-ea"/>
          <a:cs typeface="+mn-cs"/>
        </a:defRPr>
      </a:lvl3pPr>
      <a:lvl4pPr marL="1371319" algn="l" rtl="0" eaLnBrk="1" latinLnBrk="0" hangingPunct="1">
        <a:defRPr kumimoji="0" kern="1200">
          <a:solidFill>
            <a:schemeClr val="tx1"/>
          </a:solidFill>
          <a:latin typeface="+mn-lt"/>
          <a:ea typeface="+mn-ea"/>
          <a:cs typeface="+mn-cs"/>
        </a:defRPr>
      </a:lvl4pPr>
      <a:lvl5pPr marL="1828424" algn="l" rtl="0" eaLnBrk="1" latinLnBrk="0" hangingPunct="1">
        <a:defRPr kumimoji="0" kern="1200">
          <a:solidFill>
            <a:schemeClr val="tx1"/>
          </a:solidFill>
          <a:latin typeface="+mn-lt"/>
          <a:ea typeface="+mn-ea"/>
          <a:cs typeface="+mn-cs"/>
        </a:defRPr>
      </a:lvl5pPr>
      <a:lvl6pPr marL="2285531" algn="l" rtl="0" eaLnBrk="1" latinLnBrk="0" hangingPunct="1">
        <a:defRPr kumimoji="0" kern="1200">
          <a:solidFill>
            <a:schemeClr val="tx1"/>
          </a:solidFill>
          <a:latin typeface="+mn-lt"/>
          <a:ea typeface="+mn-ea"/>
          <a:cs typeface="+mn-cs"/>
        </a:defRPr>
      </a:lvl6pPr>
      <a:lvl7pPr marL="2742637" algn="l" rtl="0" eaLnBrk="1" latinLnBrk="0" hangingPunct="1">
        <a:defRPr kumimoji="0" kern="1200">
          <a:solidFill>
            <a:schemeClr val="tx1"/>
          </a:solidFill>
          <a:latin typeface="+mn-lt"/>
          <a:ea typeface="+mn-ea"/>
          <a:cs typeface="+mn-cs"/>
        </a:defRPr>
      </a:lvl7pPr>
      <a:lvl8pPr marL="3199743" algn="l" rtl="0" eaLnBrk="1" latinLnBrk="0" hangingPunct="1">
        <a:defRPr kumimoji="0" kern="1200">
          <a:solidFill>
            <a:schemeClr val="tx1"/>
          </a:solidFill>
          <a:latin typeface="+mn-lt"/>
          <a:ea typeface="+mn-ea"/>
          <a:cs typeface="+mn-cs"/>
        </a:defRPr>
      </a:lvl8pPr>
      <a:lvl9pPr marL="3656849"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file:///I:\15.08.2014\&#208;&#148;&#208;&#184;&#208;&#188;&#208;&#184;&#209;&#130;&#209;&#128;&#208;&#184;&#208;&#185;\&#208;&#158;&#208;&#162;&#208;&#160;&#208;&#144;&#208;&#161;&#208;&#155;&#208;&#149;&#208;&#146;&#208;&#158;&#208;&#153;%20&#208;&#151;&#208;&#144;&#208;&#154;&#208;&#158;&#208;&#157;\&#208;&#159;&#208;&#158;&#208;&#148;&#208;&#151;&#208;&#144;&#208;&#154;&#208;&#158;&#208;&#157;&#208;&#157;&#208;&#171;&#208;&#149;%20&#208;&#144;&#208;&#154;&#208;&#162;&#208;&#171;%20(2012-2013)\&#208;&#154;&#208;&#158;&#208;&#157;&#208;&#154;&#208;&#160;&#208;&#149;&#208;&#162;&#208;&#157;&#208;&#171;&#208;&#149;%20&#208;&#159;&#208;&#160;&#208;&#158;&#208;&#149;&#208;&#154;&#208;&#162;&#208;&#171;%20&#208;&#157;&#208;&#159;&#208;&#144;\&#208;&#159;&#208;&#165;&#208;&#146;&#208;&#146;\2016\&#208;&#161;&#208;&#158;&#208;&#147;&#208;&#155;&#208;&#144;&#208;&#161;&#208;&#158;&#208;&#146;&#208;&#144;&#208;&#157;&#208;&#152;&#208;&#149;%20&#209;&#129;%20&#208;&#164;&#208;&#158;&#208;&#152;&#208;&#146;%20(&#208;&#183;&#208;&#184;&#208;&#188;&#208;&#176;-&#208;&#178;&#208;&#181;&#209;&#129;&#208;&#189;&#208;&#176;%202016)\&#208;&#148;&#208;&#158;&#208;&#160;&#208;&#144;&#208;&#145;.%20&#208;&#178;%20&#208;&#144;&#208;&#159;&#208;&#159;&#208;&#144;&#208;&#160;&#208;&#144;&#208;&#162;&#208;&#149;\11.08.2016\96072371-1%20&#208;&#191;&#209;&#128;&#208;&#176;&#208;&#178;&#208;&#186;&#208;&#176;%20(4)%20(11.08.2016%20&#208;&#178;%2023.00).doc"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hyperlink" Target="consultantplus://offline/ref=931A16CE95FBC43F3A1DF2CF861F31D37973935DDDFD3968CCAB6DE97245DBCACE1D421D6F51807F2Ct8V" TargetMode="Externa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openxmlformats.org/officeDocument/2006/relationships/hyperlink" Target="consultantplus://offline/ref=437EC2D1EB2993411A6C6B1DD689C1952FD3E30A7CBDC9B7E7E31AC63120UBM" TargetMode="Externa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2" Type="http://schemas.openxmlformats.org/officeDocument/2006/relationships/hyperlink" Target="consultantplus://offline/ref=00C62D6A7A4CAB5D5F22C988E0D795FDC4221E220C412049D41DC7CC9AE6574DC72075B6F8935EEFE5CCL"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6.jpeg"/><Relationship Id="rId7" Type="http://schemas.openxmlformats.org/officeDocument/2006/relationships/diagramQuickStyle" Target="../diagrams/quickStyle2.xml"/><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754380" y="1024653"/>
            <a:ext cx="10753656" cy="2554525"/>
          </a:xfrm>
          <a:prstGeom prst="rect">
            <a:avLst/>
          </a:prstGeom>
          <a:noFill/>
        </p:spPr>
        <p:txBody>
          <a:bodyPr wrap="square" lIns="91420" tIns="45710" rIns="91420" bIns="45710">
            <a:spAutoFit/>
          </a:bodyPr>
          <a:lstStyle/>
          <a:p>
            <a:pPr algn="ctr"/>
            <a:r>
              <a:rPr lang="ru-RU" sz="4000" dirty="0" smtClean="0">
                <a:ln w="12700">
                  <a:solidFill>
                    <a:schemeClr val="accent6">
                      <a:lumMod val="50000"/>
                    </a:schemeClr>
                  </a:solidFill>
                  <a:prstDash val="solid"/>
                </a:ln>
                <a:solidFill>
                  <a:schemeClr val="accent4">
                    <a:lumMod val="75000"/>
                  </a:schemeClr>
                </a:solidFill>
                <a:effectLst>
                  <a:outerShdw blurRad="41275" dist="20320" dir="1800000" algn="tl" rotWithShape="0">
                    <a:srgbClr val="000000">
                      <a:alpha val="40000"/>
                    </a:srgbClr>
                  </a:outerShdw>
                </a:effectLst>
              </a:rPr>
              <a:t>Перспективы перехода на новую систему нормирования сбросов сточных вод для организаций ВКХ и их абонентов. </a:t>
            </a:r>
          </a:p>
          <a:p>
            <a:pPr algn="ctr"/>
            <a:r>
              <a:rPr lang="ru-RU" sz="4000" dirty="0" smtClean="0">
                <a:ln w="12700">
                  <a:solidFill>
                    <a:schemeClr val="accent6">
                      <a:lumMod val="50000"/>
                    </a:schemeClr>
                  </a:solidFill>
                  <a:prstDash val="solid"/>
                </a:ln>
                <a:solidFill>
                  <a:schemeClr val="accent4">
                    <a:lumMod val="75000"/>
                  </a:schemeClr>
                </a:solidFill>
                <a:effectLst>
                  <a:outerShdw blurRad="41275" dist="20320" dir="1800000" algn="tl" rotWithShape="0">
                    <a:srgbClr val="000000">
                      <a:alpha val="40000"/>
                    </a:srgbClr>
                  </a:outerShdw>
                </a:effectLst>
              </a:rPr>
              <a:t>Проекты подзаконных актов.</a:t>
            </a:r>
            <a:endParaRPr lang="ru-RU" sz="4000" dirty="0" smtClean="0">
              <a:ln w="12700">
                <a:solidFill>
                  <a:schemeClr val="accent6">
                    <a:lumMod val="50000"/>
                  </a:schemeClr>
                </a:solidFill>
                <a:prstDash val="solid"/>
              </a:ln>
              <a:solidFill>
                <a:schemeClr val="accent4">
                  <a:lumMod val="75000"/>
                </a:schemeClr>
              </a:solidFill>
              <a:effectLst>
                <a:outerShdw blurRad="41275" dist="20320" dir="1800000" algn="tl" rotWithShape="0">
                  <a:srgbClr val="000000">
                    <a:alpha val="40000"/>
                  </a:srgbClr>
                </a:outerShdw>
              </a:effectLst>
              <a:latin typeface="+mj-lt"/>
            </a:endParaRPr>
          </a:p>
        </p:txBody>
      </p:sp>
      <p:sp>
        <p:nvSpPr>
          <p:cNvPr id="6" name="TextBox 5"/>
          <p:cNvSpPr txBox="1"/>
          <p:nvPr/>
        </p:nvSpPr>
        <p:spPr>
          <a:xfrm>
            <a:off x="279702" y="4933053"/>
            <a:ext cx="7492700" cy="1015642"/>
          </a:xfrm>
          <a:prstGeom prst="rect">
            <a:avLst/>
          </a:prstGeom>
          <a:noFill/>
        </p:spPr>
        <p:txBody>
          <a:bodyPr wrap="square" lIns="91420" tIns="45710" rIns="91420" bIns="45710" rtlCol="0">
            <a:spAutoFit/>
          </a:bodyPr>
          <a:lstStyle/>
          <a:p>
            <a:r>
              <a:rPr lang="ru-RU" sz="2400" dirty="0">
                <a:ln w="12700" cmpd="sng">
                  <a:solidFill>
                    <a:schemeClr val="accent4"/>
                  </a:solidFill>
                  <a:prstDash val="solid"/>
                </a:ln>
                <a:solidFill>
                  <a:schemeClr val="accent2">
                    <a:lumMod val="50000"/>
                  </a:schemeClr>
                </a:solidFill>
                <a:effectLst>
                  <a:outerShdw blurRad="38100" dist="38100" dir="2700000" algn="tl">
                    <a:srgbClr val="000000">
                      <a:alpha val="43137"/>
                    </a:srgbClr>
                  </a:outerShdw>
                </a:effectLst>
                <a:latin typeface="Franklin Gothic Medium" pitchFamily="34" charset="0"/>
              </a:rPr>
              <a:t>Ковыршина Татьяна Сергеевна</a:t>
            </a:r>
          </a:p>
          <a:p>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Franklin Gothic Medium" pitchFamily="34" charset="0"/>
              </a:rPr>
              <a:t>Заместитель начальника Управления экологической </a:t>
            </a:r>
          </a:p>
          <a:p>
            <a:r>
              <a:rPr lang="ru-RU"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Franklin Gothic Medium" pitchFamily="34" charset="0"/>
              </a:rPr>
              <a:t>безопасности ГУП «Мосводосток»</a:t>
            </a:r>
            <a:endParaRPr lang="ru-RU"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Franklin Gothic Medium" pitchFamily="34" charset="0"/>
            </a:endParaRPr>
          </a:p>
        </p:txBody>
      </p:sp>
    </p:spTree>
    <p:extLst>
      <p:ext uri="{BB962C8B-B14F-4D97-AF65-F5344CB8AC3E}">
        <p14:creationId xmlns="" xmlns:p14="http://schemas.microsoft.com/office/powerpoint/2010/main" val="29897354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9619" y="-38382"/>
            <a:ext cx="8733994" cy="461665"/>
          </a:xfrm>
          <a:prstGeom prst="rect">
            <a:avLst/>
          </a:prstGeom>
        </p:spPr>
        <p:txBody>
          <a:bodyPr wrap="none" lIns="91420" tIns="45710" rIns="91420" bIns="45710">
            <a:spAutoFit/>
          </a:bodyPr>
          <a:lstStyle/>
          <a:p>
            <a:r>
              <a:rPr lang="ru-RU" sz="2400" b="1" dirty="0" smtClean="0">
                <a:ln w="0"/>
                <a:solidFill>
                  <a:schemeClr val="tx1">
                    <a:lumMod val="65000"/>
                    <a:lumOff val="35000"/>
                  </a:schemeClr>
                </a:solidFill>
                <a:effectLst>
                  <a:outerShdw blurRad="38100" dist="19050" dir="2700000" algn="tl" rotWithShape="0">
                    <a:schemeClr val="dk1">
                      <a:alpha val="40000"/>
                    </a:schemeClr>
                  </a:outerShdw>
                </a:effectLst>
                <a:latin typeface="Franklin Gothic Book" panose="020B0503020102020204" pitchFamily="34" charset="0"/>
              </a:rPr>
              <a:t>Изменения  Правил холодного водоснабжения и водоотведения</a:t>
            </a:r>
            <a:endParaRPr lang="ru-RU" sz="2400" b="1" dirty="0">
              <a:ln w="0"/>
              <a:solidFill>
                <a:schemeClr val="tx1">
                  <a:lumMod val="65000"/>
                  <a:lumOff val="35000"/>
                </a:schemeClr>
              </a:solidFill>
              <a:effectLst>
                <a:outerShdw blurRad="38100" dist="19050" dir="2700000" algn="tl" rotWithShape="0">
                  <a:schemeClr val="dk1">
                    <a:alpha val="40000"/>
                  </a:schemeClr>
                </a:outerShdw>
              </a:effectLst>
            </a:endParaRPr>
          </a:p>
        </p:txBody>
      </p:sp>
      <p:pic>
        <p:nvPicPr>
          <p:cNvPr id="15" name="Рисунок 14"/>
          <p:cNvPicPr>
            <a:picLocks noChangeAspect="1"/>
          </p:cNvPicPr>
          <p:nvPr/>
        </p:nvPicPr>
        <p:blipFill>
          <a:blip r:embed="rId2"/>
          <a:stretch>
            <a:fillRect/>
          </a:stretch>
        </p:blipFill>
        <p:spPr>
          <a:xfrm>
            <a:off x="6572252" y="871536"/>
            <a:ext cx="5166379" cy="5863013"/>
          </a:xfrm>
          <a:prstGeom prst="rect">
            <a:avLst/>
          </a:prstGeom>
        </p:spPr>
      </p:pic>
      <p:pic>
        <p:nvPicPr>
          <p:cNvPr id="16" name="Рисунок 15"/>
          <p:cNvPicPr>
            <a:picLocks noChangeAspect="1"/>
          </p:cNvPicPr>
          <p:nvPr/>
        </p:nvPicPr>
        <p:blipFill>
          <a:blip r:embed="rId3"/>
          <a:stretch>
            <a:fillRect/>
          </a:stretch>
        </p:blipFill>
        <p:spPr>
          <a:xfrm>
            <a:off x="385761" y="438273"/>
            <a:ext cx="5194909" cy="6311267"/>
          </a:xfrm>
          <a:prstGeom prst="rect">
            <a:avLst/>
          </a:prstGeom>
        </p:spPr>
      </p:pic>
      <p:sp>
        <p:nvSpPr>
          <p:cNvPr id="3" name="Прямоугольник 2"/>
          <p:cNvSpPr/>
          <p:nvPr/>
        </p:nvSpPr>
        <p:spPr>
          <a:xfrm>
            <a:off x="4713404" y="298074"/>
            <a:ext cx="7384329" cy="400110"/>
          </a:xfrm>
          <a:prstGeom prst="rect">
            <a:avLst/>
          </a:prstGeom>
        </p:spPr>
        <p:txBody>
          <a:bodyPr wrap="square" lIns="91420" tIns="45710" rIns="91420" bIns="45710">
            <a:spAutoFit/>
          </a:bodyPr>
          <a:lstStyle/>
          <a:p>
            <a:pPr algn="ctr"/>
            <a:r>
              <a:rPr lang="ru-RU" sz="2000" b="1" dirty="0" smtClean="0">
                <a:solidFill>
                  <a:schemeClr val="accent6">
                    <a:lumMod val="50000"/>
                  </a:schemeClr>
                </a:solidFill>
                <a:effectLst>
                  <a:outerShdw blurRad="38100" dist="38100" dir="2700000" algn="tl">
                    <a:srgbClr val="000000">
                      <a:alpha val="43137"/>
                    </a:srgbClr>
                  </a:outerShdw>
                </a:effectLst>
                <a:latin typeface="Franklin Gothic Book" panose="020B0503020102020204" pitchFamily="34" charset="0"/>
                <a:ea typeface="Calibri" panose="020F0502020204030204" pitchFamily="34" charset="0"/>
                <a:cs typeface="Calibri" panose="020F0502020204030204" pitchFamily="34" charset="0"/>
              </a:rPr>
              <a:t>Утверждена типовая форма декларации </a:t>
            </a:r>
            <a:endParaRPr lang="ru-RU" sz="2000" b="1" dirty="0" smtClean="0">
              <a:solidFill>
                <a:srgbClr val="C00000"/>
              </a:solidFill>
              <a:effectLst>
                <a:outerShdw blurRad="38100" dist="38100" dir="2700000" algn="tl">
                  <a:srgbClr val="000000">
                    <a:alpha val="43137"/>
                  </a:srgbClr>
                </a:outerShdw>
              </a:effectLst>
              <a:latin typeface="Franklin Gothic Book" panose="020B0503020102020204" pitchFamily="34" charset="0"/>
            </a:endParaRPr>
          </a:p>
        </p:txBody>
      </p:sp>
    </p:spTree>
    <p:extLst>
      <p:ext uri="{BB962C8B-B14F-4D97-AF65-F5344CB8AC3E}">
        <p14:creationId xmlns="" xmlns:p14="http://schemas.microsoft.com/office/powerpoint/2010/main" val="736193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Прямоугольник 65"/>
          <p:cNvSpPr/>
          <p:nvPr/>
        </p:nvSpPr>
        <p:spPr>
          <a:xfrm>
            <a:off x="5807970" y="2249062"/>
            <a:ext cx="4271996" cy="1395962"/>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91420" tIns="45710" rIns="91420" bIns="45710" rtlCol="0" anchor="ctr"/>
          <a:lstStyle/>
          <a:p>
            <a:pPr algn="ctr"/>
            <a:endParaRPr lang="ru-RU" sz="1300" dirty="0">
              <a:solidFill>
                <a:srgbClr val="256D84"/>
              </a:solidFill>
            </a:endParaRPr>
          </a:p>
        </p:txBody>
      </p:sp>
      <p:sp>
        <p:nvSpPr>
          <p:cNvPr id="9" name="Прямоугольник 8"/>
          <p:cNvSpPr/>
          <p:nvPr/>
        </p:nvSpPr>
        <p:spPr>
          <a:xfrm>
            <a:off x="1565039" y="-379"/>
            <a:ext cx="8733994" cy="461665"/>
          </a:xfrm>
          <a:prstGeom prst="rect">
            <a:avLst/>
          </a:prstGeom>
        </p:spPr>
        <p:txBody>
          <a:bodyPr wrap="none" lIns="91420" tIns="45710" rIns="91420" bIns="45710">
            <a:spAutoFit/>
          </a:bodyPr>
          <a:lstStyle/>
          <a:p>
            <a:r>
              <a:rPr lang="ru-RU" sz="2400" b="1" dirty="0" smtClean="0">
                <a:ln w="0"/>
                <a:solidFill>
                  <a:schemeClr val="tx1">
                    <a:lumMod val="65000"/>
                    <a:lumOff val="35000"/>
                  </a:schemeClr>
                </a:solidFill>
                <a:effectLst>
                  <a:outerShdw blurRad="38100" dist="19050" dir="2700000" algn="tl" rotWithShape="0">
                    <a:schemeClr val="dk1">
                      <a:alpha val="40000"/>
                    </a:schemeClr>
                  </a:outerShdw>
                </a:effectLst>
                <a:latin typeface="Franklin Gothic Book" panose="020B0503020102020204" pitchFamily="34" charset="0"/>
              </a:rPr>
              <a:t>Изменения  Правил холодного водоснабжения и водоотведения</a:t>
            </a:r>
            <a:endParaRPr lang="ru-RU" sz="2400" b="1" dirty="0">
              <a:ln w="0"/>
              <a:solidFill>
                <a:schemeClr val="tx1">
                  <a:lumMod val="65000"/>
                  <a:lumOff val="35000"/>
                </a:schemeClr>
              </a:solidFill>
              <a:effectLst>
                <a:outerShdw blurRad="38100" dist="19050" dir="2700000" algn="tl" rotWithShape="0">
                  <a:schemeClr val="dk1">
                    <a:alpha val="40000"/>
                  </a:schemeClr>
                </a:outerShdw>
              </a:effectLst>
            </a:endParaRPr>
          </a:p>
        </p:txBody>
      </p:sp>
      <p:sp>
        <p:nvSpPr>
          <p:cNvPr id="2" name="Прямоугольник 1"/>
          <p:cNvSpPr/>
          <p:nvPr/>
        </p:nvSpPr>
        <p:spPr>
          <a:xfrm>
            <a:off x="414339" y="939237"/>
            <a:ext cx="11458575" cy="5478423"/>
          </a:xfrm>
          <a:prstGeom prst="rect">
            <a:avLst/>
          </a:prstGeom>
        </p:spPr>
        <p:txBody>
          <a:bodyPr wrap="square" lIns="91420" tIns="45710" rIns="91420" bIns="45710">
            <a:spAutoFit/>
          </a:bodyPr>
          <a:lstStyle/>
          <a:p>
            <a:pPr indent="450121" algn="just">
              <a:lnSpc>
                <a:spcPts val="2798"/>
              </a:lnSpc>
            </a:pPr>
            <a:r>
              <a:rPr lang="ru-RU" sz="2400" b="1" dirty="0" smtClean="0">
                <a:solidFill>
                  <a:schemeClr val="accent6">
                    <a:lumMod val="50000"/>
                  </a:schemeClr>
                </a:solidFill>
                <a:effectLst>
                  <a:outerShdw blurRad="38100" dist="38100" dir="2700000" algn="tl">
                    <a:srgbClr val="000000">
                      <a:alpha val="43137"/>
                    </a:srgbClr>
                  </a:outerShdw>
                </a:effectLst>
                <a:latin typeface="Franklin Gothic Book" panose="020B0503020102020204" pitchFamily="34" charset="0"/>
                <a:ea typeface="Times New Roman" panose="02020603050405020304" pitchFamily="18" charset="0"/>
              </a:rPr>
              <a:t>  П. 130</a:t>
            </a:r>
            <a:r>
              <a:rPr lang="ru-RU" sz="2400" b="1" baseline="30000" dirty="0" smtClean="0">
                <a:solidFill>
                  <a:schemeClr val="accent6">
                    <a:lumMod val="50000"/>
                  </a:schemeClr>
                </a:solidFill>
                <a:effectLst>
                  <a:outerShdw blurRad="38100" dist="38100" dir="2700000" algn="tl">
                    <a:srgbClr val="000000">
                      <a:alpha val="43137"/>
                    </a:srgbClr>
                  </a:outerShdw>
                </a:effectLst>
                <a:latin typeface="Franklin Gothic Book" panose="020B0503020102020204" pitchFamily="34" charset="0"/>
                <a:ea typeface="Times New Roman" panose="02020603050405020304" pitchFamily="18" charset="0"/>
              </a:rPr>
              <a:t>1</a:t>
            </a:r>
            <a:r>
              <a:rPr lang="ru-RU" sz="2400" b="1" dirty="0" smtClean="0">
                <a:solidFill>
                  <a:schemeClr val="accent6">
                    <a:lumMod val="50000"/>
                  </a:schemeClr>
                </a:solidFill>
                <a:effectLst>
                  <a:outerShdw blurRad="38100" dist="38100" dir="2700000" algn="tl">
                    <a:srgbClr val="000000">
                      <a:alpha val="43137"/>
                    </a:srgbClr>
                  </a:outerShdw>
                </a:effectLst>
                <a:latin typeface="Franklin Gothic Book" panose="020B0503020102020204" pitchFamily="34" charset="0"/>
                <a:ea typeface="Times New Roman" panose="02020603050405020304" pitchFamily="18" charset="0"/>
              </a:rPr>
              <a:t>.  </a:t>
            </a:r>
            <a:r>
              <a:rPr lang="ru-RU" sz="2000" b="1" dirty="0" smtClean="0">
                <a:solidFill>
                  <a:srgbClr val="002060"/>
                </a:solidFill>
                <a:effectLst>
                  <a:outerShdw blurRad="38100" dist="38100" dir="2700000" algn="tl">
                    <a:srgbClr val="000000">
                      <a:alpha val="43137"/>
                    </a:srgbClr>
                  </a:outerShdw>
                </a:effectLst>
                <a:latin typeface="Franklin Gothic Book" panose="020B0503020102020204" pitchFamily="34" charset="0"/>
                <a:ea typeface="Times New Roman" panose="02020603050405020304" pitchFamily="18" charset="0"/>
              </a:rPr>
              <a:t>Декларация утрачивает силу в следующих случаях:</a:t>
            </a:r>
          </a:p>
          <a:p>
            <a:pPr indent="450121" algn="just">
              <a:lnSpc>
                <a:spcPts val="2798"/>
              </a:lnSpc>
            </a:pPr>
            <a:r>
              <a:rPr lang="ru-RU" sz="2000" b="1" dirty="0" smtClean="0">
                <a:solidFill>
                  <a:srgbClr val="002060"/>
                </a:solidFill>
                <a:effectLst>
                  <a:outerShdw blurRad="38100" dist="38100" dir="2700000" algn="tl">
                    <a:srgbClr val="000000">
                      <a:alpha val="43137"/>
                    </a:srgbClr>
                  </a:outerShdw>
                </a:effectLst>
                <a:latin typeface="Franklin Gothic Book" panose="020B0503020102020204" pitchFamily="34" charset="0"/>
                <a:ea typeface="Times New Roman" panose="02020603050405020304" pitchFamily="18" charset="0"/>
              </a:rPr>
              <a:t>а) выявление организацией водопроводно-канализационного хозяйства в ходе осуществления контроля состава и свойств сточных вод превышения нормативов допустимых сбросов абонентов или максимальных допустимых значений показателей и концентраций по веществам (показателям), не указанным абонентами в декларации;</a:t>
            </a:r>
          </a:p>
          <a:p>
            <a:pPr indent="450121" algn="just">
              <a:lnSpc>
                <a:spcPts val="2798"/>
              </a:lnSpc>
            </a:pPr>
            <a:r>
              <a:rPr lang="ru-RU" sz="2000" b="1" dirty="0" smtClean="0">
                <a:solidFill>
                  <a:srgbClr val="002060"/>
                </a:solidFill>
                <a:effectLst>
                  <a:outerShdw blurRad="38100" dist="38100" dir="2700000" algn="tl">
                    <a:srgbClr val="000000">
                      <a:alpha val="43137"/>
                    </a:srgbClr>
                  </a:outerShdw>
                </a:effectLst>
                <a:latin typeface="Franklin Gothic Book" panose="020B0503020102020204" pitchFamily="34" charset="0"/>
                <a:ea typeface="Times New Roman" panose="02020603050405020304" pitchFamily="18" charset="0"/>
              </a:rPr>
              <a:t>б) выявление 2 раза в течение календарного года в контрольной пробе сточных вод, отобранной организацией, осуществляющей водоотведение, значения ФКi по одному и тому же показателю, превышающего в 2 раза и более значения ФКi, заявленного абонентом в декларации.</a:t>
            </a:r>
          </a:p>
          <a:p>
            <a:pPr>
              <a:lnSpc>
                <a:spcPts val="2798"/>
              </a:lnSpc>
            </a:pPr>
            <a:r>
              <a:rPr lang="ru-RU" sz="2000" b="1" dirty="0" smtClean="0">
                <a:solidFill>
                  <a:srgbClr val="002060"/>
                </a:solidFill>
                <a:effectLst>
                  <a:outerShdw blurRad="38100" dist="38100" dir="2700000" algn="tl">
                    <a:srgbClr val="000000">
                      <a:alpha val="43137"/>
                    </a:srgbClr>
                  </a:outerShdw>
                </a:effectLst>
                <a:latin typeface="Franklin Gothic Book" panose="020B0503020102020204" pitchFamily="34" charset="0"/>
                <a:ea typeface="Times New Roman" panose="02020603050405020304" pitchFamily="18" charset="0"/>
              </a:rPr>
              <a:t>        </a:t>
            </a:r>
          </a:p>
          <a:p>
            <a:pPr>
              <a:lnSpc>
                <a:spcPts val="2798"/>
              </a:lnSpc>
            </a:pPr>
            <a:r>
              <a:rPr lang="ru-RU" sz="2000" b="1" dirty="0" smtClean="0">
                <a:solidFill>
                  <a:srgbClr val="002060"/>
                </a:solidFill>
                <a:effectLst>
                  <a:outerShdw blurRad="38100" dist="38100" dir="2700000" algn="tl">
                    <a:srgbClr val="000000">
                      <a:alpha val="43137"/>
                    </a:srgbClr>
                  </a:outerShdw>
                </a:effectLst>
                <a:latin typeface="Franklin Gothic Book" panose="020B0503020102020204" pitchFamily="34" charset="0"/>
                <a:ea typeface="Times New Roman" panose="02020603050405020304" pitchFamily="18" charset="0"/>
              </a:rPr>
              <a:t> </a:t>
            </a:r>
            <a:r>
              <a:rPr lang="ru-RU" sz="2400" b="1" dirty="0" smtClean="0">
                <a:solidFill>
                  <a:schemeClr val="accent6">
                    <a:lumMod val="50000"/>
                  </a:schemeClr>
                </a:solidFill>
                <a:effectLst>
                  <a:outerShdw blurRad="38100" dist="38100" dir="2700000" algn="tl">
                    <a:srgbClr val="000000">
                      <a:alpha val="43137"/>
                    </a:srgbClr>
                  </a:outerShdw>
                </a:effectLst>
                <a:latin typeface="Franklin Gothic Book" panose="020B0503020102020204" pitchFamily="34" charset="0"/>
                <a:ea typeface="Times New Roman" panose="02020603050405020304" pitchFamily="18" charset="0"/>
              </a:rPr>
              <a:t>П. 130</a:t>
            </a:r>
            <a:r>
              <a:rPr lang="ru-RU" sz="2400" b="1" baseline="30000" dirty="0" smtClean="0">
                <a:solidFill>
                  <a:schemeClr val="accent6">
                    <a:lumMod val="50000"/>
                  </a:schemeClr>
                </a:solidFill>
                <a:effectLst>
                  <a:outerShdw blurRad="38100" dist="38100" dir="2700000" algn="tl">
                    <a:srgbClr val="000000">
                      <a:alpha val="43137"/>
                    </a:srgbClr>
                  </a:outerShdw>
                </a:effectLst>
                <a:latin typeface="Franklin Gothic Book" panose="020B0503020102020204" pitchFamily="34" charset="0"/>
                <a:ea typeface="Times New Roman" panose="02020603050405020304" pitchFamily="18" charset="0"/>
              </a:rPr>
              <a:t>2</a:t>
            </a:r>
            <a:r>
              <a:rPr lang="ru-RU" sz="2400" b="1" dirty="0" smtClean="0">
                <a:solidFill>
                  <a:schemeClr val="accent6">
                    <a:lumMod val="50000"/>
                  </a:schemeClr>
                </a:solidFill>
                <a:effectLst>
                  <a:outerShdw blurRad="38100" dist="38100" dir="2700000" algn="tl">
                    <a:srgbClr val="000000">
                      <a:alpha val="43137"/>
                    </a:srgbClr>
                  </a:outerShdw>
                </a:effectLst>
                <a:latin typeface="Franklin Gothic Book" panose="020B0503020102020204" pitchFamily="34" charset="0"/>
                <a:ea typeface="Times New Roman" panose="02020603050405020304" pitchFamily="18" charset="0"/>
              </a:rPr>
              <a:t>.  </a:t>
            </a:r>
            <a:r>
              <a:rPr lang="ru-RU" sz="2000" b="1" dirty="0" smtClean="0">
                <a:solidFill>
                  <a:srgbClr val="002060"/>
                </a:solidFill>
                <a:effectLst>
                  <a:outerShdw blurRad="38100" dist="38100" dir="2700000" algn="tl">
                    <a:srgbClr val="000000">
                      <a:alpha val="43137"/>
                    </a:srgbClr>
                  </a:outerShdw>
                </a:effectLst>
                <a:latin typeface="Franklin Gothic Book" panose="020B0503020102020204" pitchFamily="34" charset="0"/>
                <a:ea typeface="Times New Roman" panose="02020603050405020304" pitchFamily="18" charset="0"/>
              </a:rPr>
              <a:t>В течение 3 месяцев со дня оповещения абонента организацией, осуществляющей водоотведение, о наступлении хотя бы одного из случаев, указанных в </a:t>
            </a:r>
            <a:r>
              <a:rPr lang="ru-RU" sz="2400" b="1" dirty="0" smtClean="0">
                <a:solidFill>
                  <a:srgbClr val="002060"/>
                </a:solidFill>
                <a:effectLst>
                  <a:outerShdw blurRad="38100" dist="38100" dir="2700000" algn="tl">
                    <a:srgbClr val="000000">
                      <a:alpha val="43137"/>
                    </a:srgbClr>
                  </a:outerShdw>
                </a:effectLst>
                <a:latin typeface="Franklin Gothic Book" panose="020B0503020102020204" pitchFamily="34" charset="0"/>
                <a:ea typeface="Times New Roman" panose="02020603050405020304" pitchFamily="18" charset="0"/>
                <a:hlinkClick r:id="" action="ppaction://hlinkfile"/>
              </a:rPr>
              <a:t>пункте 130</a:t>
            </a:r>
            <a:r>
              <a:rPr lang="ru-RU" sz="2400" b="1" baseline="30000" dirty="0" smtClean="0">
                <a:solidFill>
                  <a:srgbClr val="002060"/>
                </a:solidFill>
                <a:effectLst>
                  <a:outerShdw blurRad="38100" dist="38100" dir="2700000" algn="tl">
                    <a:srgbClr val="000000">
                      <a:alpha val="43137"/>
                    </a:srgbClr>
                  </a:outerShdw>
                </a:effectLst>
                <a:latin typeface="Franklin Gothic Book" panose="020B0503020102020204" pitchFamily="34" charset="0"/>
                <a:ea typeface="Times New Roman" panose="02020603050405020304" pitchFamily="18" charset="0"/>
                <a:hlinkClick r:id="" action="ppaction://hlinkfile"/>
              </a:rPr>
              <a:t>1</a:t>
            </a:r>
            <a:r>
              <a:rPr lang="ru-RU" sz="2400" b="1" dirty="0" smtClean="0">
                <a:solidFill>
                  <a:srgbClr val="002060"/>
                </a:solidFill>
                <a:effectLst>
                  <a:outerShdw blurRad="38100" dist="38100" dir="2700000" algn="tl">
                    <a:srgbClr val="000000">
                      <a:alpha val="43137"/>
                    </a:srgbClr>
                  </a:outerShdw>
                </a:effectLst>
                <a:latin typeface="Franklin Gothic Book" panose="020B0503020102020204" pitchFamily="34" charset="0"/>
                <a:ea typeface="Times New Roman" panose="02020603050405020304" pitchFamily="18" charset="0"/>
              </a:rPr>
              <a:t> </a:t>
            </a:r>
            <a:r>
              <a:rPr lang="ru-RU" sz="2000" b="1" dirty="0" smtClean="0">
                <a:solidFill>
                  <a:srgbClr val="002060"/>
                </a:solidFill>
                <a:effectLst>
                  <a:outerShdw blurRad="38100" dist="38100" dir="2700000" algn="tl">
                    <a:srgbClr val="000000">
                      <a:alpha val="43137"/>
                    </a:srgbClr>
                  </a:outerShdw>
                </a:effectLst>
                <a:latin typeface="Franklin Gothic Book" panose="020B0503020102020204" pitchFamily="34" charset="0"/>
                <a:ea typeface="Times New Roman" panose="02020603050405020304" pitchFamily="18" charset="0"/>
              </a:rPr>
              <a:t>настоящих Правил, абонент обязан внести соответствующие изменения в декларацию. В случае если соответствующие изменения в декларацию не были внесены, декларация утрачивает силу по истечении 3 месяцев со дня оповещения абонента организацией, осуществляющей водоотведение, о наступлении указанных случаев.</a:t>
            </a:r>
            <a:endParaRPr lang="ru-RU" sz="2000" b="1" dirty="0">
              <a:solidFill>
                <a:srgbClr val="002060"/>
              </a:solidFill>
              <a:effectLst>
                <a:outerShdw blurRad="38100" dist="38100" dir="2700000" algn="tl">
                  <a:srgbClr val="000000">
                    <a:alpha val="43137"/>
                  </a:srgbClr>
                </a:outerShdw>
              </a:effectLst>
              <a:latin typeface="Franklin Gothic Book" panose="020B0503020102020204" pitchFamily="34" charset="0"/>
            </a:endParaRPr>
          </a:p>
        </p:txBody>
      </p:sp>
    </p:spTree>
    <p:extLst>
      <p:ext uri="{BB962C8B-B14F-4D97-AF65-F5344CB8AC3E}">
        <p14:creationId xmlns="" xmlns:p14="http://schemas.microsoft.com/office/powerpoint/2010/main" val="13450083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51787" y="-55459"/>
            <a:ext cx="8733994" cy="461665"/>
          </a:xfrm>
          <a:prstGeom prst="rect">
            <a:avLst/>
          </a:prstGeom>
        </p:spPr>
        <p:txBody>
          <a:bodyPr wrap="none" lIns="91420" tIns="45710" rIns="91420" bIns="45710">
            <a:spAutoFit/>
          </a:bodyPr>
          <a:lstStyle/>
          <a:p>
            <a:r>
              <a:rPr lang="ru-RU" sz="2400" b="1" dirty="0" smtClean="0">
                <a:ln w="0"/>
                <a:solidFill>
                  <a:schemeClr val="tx1">
                    <a:lumMod val="65000"/>
                    <a:lumOff val="35000"/>
                  </a:schemeClr>
                </a:solidFill>
                <a:effectLst>
                  <a:outerShdw blurRad="38100" dist="19050" dir="2700000" algn="tl" rotWithShape="0">
                    <a:schemeClr val="dk1">
                      <a:alpha val="40000"/>
                    </a:schemeClr>
                  </a:outerShdw>
                </a:effectLst>
                <a:latin typeface="Franklin Gothic Book" panose="020B0503020102020204" pitchFamily="34" charset="0"/>
              </a:rPr>
              <a:t>Изменения  Правил холодного водоснабжения и водоотведения</a:t>
            </a:r>
            <a:endParaRPr lang="ru-RU" sz="2400" b="1" dirty="0">
              <a:ln w="0"/>
              <a:solidFill>
                <a:schemeClr val="tx1">
                  <a:lumMod val="65000"/>
                  <a:lumOff val="35000"/>
                </a:schemeClr>
              </a:solidFill>
              <a:effectLst>
                <a:outerShdw blurRad="38100" dist="19050" dir="2700000" algn="tl" rotWithShape="0">
                  <a:schemeClr val="dk1">
                    <a:alpha val="40000"/>
                  </a:schemeClr>
                </a:outerShdw>
              </a:effectLst>
            </a:endParaRPr>
          </a:p>
        </p:txBody>
      </p:sp>
      <p:sp>
        <p:nvSpPr>
          <p:cNvPr id="5" name="TextBox 4"/>
          <p:cNvSpPr txBox="1"/>
          <p:nvPr/>
        </p:nvSpPr>
        <p:spPr>
          <a:xfrm>
            <a:off x="212033" y="472464"/>
            <a:ext cx="10268399" cy="656590"/>
          </a:xfrm>
          <a:prstGeom prst="rect">
            <a:avLst/>
          </a:prstGeom>
          <a:noFill/>
        </p:spPr>
        <p:txBody>
          <a:bodyPr wrap="square" lIns="91420" tIns="45710" rIns="91420" bIns="45710" rtlCol="0">
            <a:spAutoFit/>
          </a:bodyPr>
          <a:lstStyle/>
          <a:p>
            <a:pPr>
              <a:lnSpc>
                <a:spcPts val="2200"/>
              </a:lnSpc>
            </a:pPr>
            <a:r>
              <a:rPr lang="ru-RU" sz="2400" b="1" dirty="0" smtClean="0">
                <a:solidFill>
                  <a:schemeClr val="accent6">
                    <a:lumMod val="50000"/>
                  </a:schemeClr>
                </a:solidFill>
                <a:effectLst>
                  <a:outerShdw blurRad="38100" dist="38100" dir="2700000" algn="tl">
                    <a:srgbClr val="000000">
                      <a:alpha val="43137"/>
                    </a:srgbClr>
                  </a:outerShdw>
                </a:effectLst>
                <a:latin typeface="Franklin Gothic Book" panose="020B0503020102020204" pitchFamily="34" charset="0"/>
              </a:rPr>
              <a:t>Полностью изменяются ключевые пункты, устанавливающие требования к качеству сбрасываемых сточных вод абонентов:</a:t>
            </a:r>
            <a:endParaRPr lang="ru-RU" sz="2400" b="1" dirty="0">
              <a:solidFill>
                <a:schemeClr val="accent6">
                  <a:lumMod val="50000"/>
                </a:schemeClr>
              </a:solidFill>
              <a:effectLst>
                <a:outerShdw blurRad="38100" dist="38100" dir="2700000" algn="tl">
                  <a:srgbClr val="000000">
                    <a:alpha val="43137"/>
                  </a:srgbClr>
                </a:outerShdw>
              </a:effectLst>
              <a:latin typeface="Franklin Gothic Book" panose="020B0503020102020204" pitchFamily="34" charset="0"/>
            </a:endParaRPr>
          </a:p>
        </p:txBody>
      </p:sp>
      <p:sp>
        <p:nvSpPr>
          <p:cNvPr id="10" name="TextBox 9"/>
          <p:cNvSpPr txBox="1"/>
          <p:nvPr/>
        </p:nvSpPr>
        <p:spPr>
          <a:xfrm>
            <a:off x="2996420" y="1501853"/>
            <a:ext cx="8824521" cy="2000548"/>
          </a:xfrm>
          <a:prstGeom prst="rect">
            <a:avLst/>
          </a:prstGeom>
          <a:noFill/>
        </p:spPr>
        <p:style>
          <a:lnRef idx="3">
            <a:schemeClr val="lt1"/>
          </a:lnRef>
          <a:fillRef idx="1">
            <a:schemeClr val="accent3"/>
          </a:fillRef>
          <a:effectRef idx="1">
            <a:schemeClr val="accent3"/>
          </a:effectRef>
          <a:fontRef idx="minor">
            <a:schemeClr val="lt1"/>
          </a:fontRef>
        </p:style>
        <p:txBody>
          <a:bodyPr wrap="square" lIns="91420" tIns="45710" rIns="91420" bIns="45710" rtlCol="0">
            <a:spAutoFit/>
          </a:bodyPr>
          <a:lstStyle/>
          <a:p>
            <a:pPr algn="just"/>
            <a:r>
              <a:rPr lang="ru-RU" sz="2400" b="1" dirty="0" smtClean="0">
                <a:solidFill>
                  <a:schemeClr val="accent6">
                    <a:lumMod val="50000"/>
                  </a:schemeClr>
                </a:solidFill>
                <a:effectLst>
                  <a:outerShdw blurRad="38100" dist="38100" dir="2700000" algn="tl">
                    <a:srgbClr val="000000">
                      <a:alpha val="43137"/>
                    </a:srgbClr>
                  </a:outerShdw>
                </a:effectLst>
                <a:latin typeface="Franklin Gothic Book" panose="020B0503020102020204" pitchFamily="34" charset="0"/>
              </a:rPr>
              <a:t>П. 113.  </a:t>
            </a:r>
            <a:r>
              <a:rPr lang="ru-RU" sz="2000" b="1" dirty="0" smtClean="0">
                <a:solidFill>
                  <a:srgbClr val="002060"/>
                </a:solidFill>
                <a:effectLst>
                  <a:outerShdw blurRad="38100" dist="38100" dir="2700000" algn="tl">
                    <a:srgbClr val="000000">
                      <a:alpha val="43137"/>
                    </a:srgbClr>
                  </a:outerShdw>
                </a:effectLst>
                <a:latin typeface="Franklin Gothic Book" panose="020B0503020102020204" pitchFamily="34" charset="0"/>
              </a:rPr>
              <a:t>Сточные воды, принимаемые (отводимые) в ЦСВО, должны соответствовать следующим требованиям:  а</a:t>
            </a:r>
            <a:r>
              <a:rPr lang="ru-RU" sz="2000" b="1" dirty="0">
                <a:solidFill>
                  <a:srgbClr val="002060"/>
                </a:solidFill>
                <a:effectLst>
                  <a:outerShdw blurRad="38100" dist="38100" dir="2700000" algn="tl">
                    <a:srgbClr val="000000">
                      <a:alpha val="43137"/>
                    </a:srgbClr>
                  </a:outerShdw>
                </a:effectLst>
                <a:latin typeface="Franklin Gothic Book" panose="020B0503020102020204" pitchFamily="34" charset="0"/>
              </a:rPr>
              <a:t>) запрещается производить сброс </a:t>
            </a:r>
            <a:r>
              <a:rPr lang="ru-RU" sz="2000" b="1" dirty="0" smtClean="0">
                <a:solidFill>
                  <a:srgbClr val="002060"/>
                </a:solidFill>
                <a:effectLst>
                  <a:outerShdw blurRad="38100" dist="38100" dir="2700000" algn="tl">
                    <a:srgbClr val="000000">
                      <a:alpha val="43137"/>
                    </a:srgbClr>
                  </a:outerShdw>
                </a:effectLst>
                <a:latin typeface="Franklin Gothic Book" panose="020B0503020102020204" pitchFamily="34" charset="0"/>
              </a:rPr>
              <a:t>по </a:t>
            </a:r>
            <a:r>
              <a:rPr lang="ru-RU" sz="2000" b="1" dirty="0">
                <a:solidFill>
                  <a:srgbClr val="002060"/>
                </a:solidFill>
                <a:effectLst>
                  <a:outerShdw blurRad="38100" dist="38100" dir="2700000" algn="tl">
                    <a:srgbClr val="000000">
                      <a:alpha val="43137"/>
                    </a:srgbClr>
                  </a:outerShdw>
                </a:effectLst>
                <a:latin typeface="Franklin Gothic Book" panose="020B0503020102020204" pitchFamily="34" charset="0"/>
              </a:rPr>
              <a:t>перечню </a:t>
            </a:r>
            <a:r>
              <a:rPr lang="ru-RU" sz="2000" b="1" dirty="0" smtClean="0">
                <a:solidFill>
                  <a:srgbClr val="002060"/>
                </a:solidFill>
                <a:effectLst>
                  <a:outerShdw blurRad="38100" dist="38100" dir="2700000" algn="tl">
                    <a:srgbClr val="000000">
                      <a:alpha val="43137"/>
                    </a:srgbClr>
                  </a:outerShdw>
                </a:effectLst>
                <a:latin typeface="Franklin Gothic Book" panose="020B0503020102020204" pitchFamily="34" charset="0"/>
                <a:hlinkClick r:id="" action="ppaction://hlinkfile"/>
              </a:rPr>
              <a:t>приложения </a:t>
            </a:r>
            <a:r>
              <a:rPr lang="ru-RU" sz="2000" b="1" dirty="0">
                <a:solidFill>
                  <a:srgbClr val="002060"/>
                </a:solidFill>
                <a:effectLst>
                  <a:outerShdw blurRad="38100" dist="38100" dir="2700000" algn="tl">
                    <a:srgbClr val="000000">
                      <a:alpha val="43137"/>
                    </a:srgbClr>
                  </a:outerShdw>
                </a:effectLst>
                <a:latin typeface="Franklin Gothic Book" panose="020B0503020102020204" pitchFamily="34" charset="0"/>
                <a:hlinkClick r:id="" action="ppaction://hlinkfile"/>
              </a:rPr>
              <a:t>№ </a:t>
            </a:r>
            <a:r>
              <a:rPr lang="ru-RU" sz="2000" b="1" dirty="0" smtClean="0">
                <a:solidFill>
                  <a:srgbClr val="002060"/>
                </a:solidFill>
                <a:effectLst>
                  <a:outerShdw blurRad="38100" dist="38100" dir="2700000" algn="tl">
                    <a:srgbClr val="000000">
                      <a:alpha val="43137"/>
                    </a:srgbClr>
                  </a:outerShdw>
                </a:effectLst>
                <a:latin typeface="Franklin Gothic Book" panose="020B0503020102020204" pitchFamily="34" charset="0"/>
              </a:rPr>
              <a:t>4; б</a:t>
            </a:r>
            <a:r>
              <a:rPr lang="ru-RU" sz="2000" b="1" dirty="0">
                <a:solidFill>
                  <a:srgbClr val="002060"/>
                </a:solidFill>
                <a:effectLst>
                  <a:outerShdw blurRad="38100" dist="38100" dir="2700000" algn="tl">
                    <a:srgbClr val="000000">
                      <a:alpha val="43137"/>
                    </a:srgbClr>
                  </a:outerShdw>
                </a:effectLst>
                <a:latin typeface="Franklin Gothic Book" panose="020B0503020102020204" pitchFamily="34" charset="0"/>
              </a:rPr>
              <a:t>) значения показателей общих свойств сточных вод и концентраций загрязняющих веществ в сточных водах не должны превышать максимальные допустимые значения </a:t>
            </a:r>
            <a:r>
              <a:rPr lang="ru-RU" sz="2000" b="1" dirty="0" smtClean="0">
                <a:solidFill>
                  <a:srgbClr val="002060"/>
                </a:solidFill>
                <a:effectLst>
                  <a:outerShdw blurRad="38100" dist="38100" dir="2700000" algn="tl">
                    <a:srgbClr val="000000">
                      <a:alpha val="43137"/>
                    </a:srgbClr>
                  </a:outerShdw>
                </a:effectLst>
                <a:latin typeface="Franklin Gothic Book" panose="020B0503020102020204" pitchFamily="34" charset="0"/>
              </a:rPr>
              <a:t>по </a:t>
            </a:r>
            <a:r>
              <a:rPr lang="ru-RU" sz="2000" b="1" dirty="0">
                <a:solidFill>
                  <a:srgbClr val="002060"/>
                </a:solidFill>
                <a:effectLst>
                  <a:outerShdw blurRad="38100" dist="38100" dir="2700000" algn="tl">
                    <a:srgbClr val="000000">
                      <a:alpha val="43137"/>
                    </a:srgbClr>
                  </a:outerShdw>
                </a:effectLst>
                <a:latin typeface="Franklin Gothic Book" panose="020B0503020102020204" pitchFamily="34" charset="0"/>
              </a:rPr>
              <a:t>перечню </a:t>
            </a:r>
            <a:r>
              <a:rPr lang="ru-RU" sz="2000" b="1" u="sng" dirty="0" smtClean="0">
                <a:solidFill>
                  <a:srgbClr val="002060"/>
                </a:solidFill>
                <a:effectLst>
                  <a:outerShdw blurRad="38100" dist="38100" dir="2700000" algn="tl">
                    <a:srgbClr val="000000">
                      <a:alpha val="43137"/>
                    </a:srgbClr>
                  </a:outerShdw>
                </a:effectLst>
                <a:latin typeface="Franklin Gothic Book" panose="020B0503020102020204" pitchFamily="34" charset="0"/>
                <a:hlinkClick r:id="rId2"/>
              </a:rPr>
              <a:t>приложению </a:t>
            </a:r>
            <a:r>
              <a:rPr lang="ru-RU" sz="2000" b="1" u="sng" dirty="0">
                <a:solidFill>
                  <a:srgbClr val="002060"/>
                </a:solidFill>
                <a:effectLst>
                  <a:outerShdw blurRad="38100" dist="38100" dir="2700000" algn="tl">
                    <a:srgbClr val="000000">
                      <a:alpha val="43137"/>
                    </a:srgbClr>
                  </a:outerShdw>
                </a:effectLst>
                <a:latin typeface="Franklin Gothic Book" panose="020B0503020102020204" pitchFamily="34" charset="0"/>
                <a:hlinkClick r:id="rId2"/>
              </a:rPr>
              <a:t>№ 5</a:t>
            </a:r>
            <a:r>
              <a:rPr lang="ru-RU" sz="2000" b="1" dirty="0">
                <a:solidFill>
                  <a:srgbClr val="002060"/>
                </a:solidFill>
                <a:effectLst>
                  <a:outerShdw blurRad="38100" dist="38100" dir="2700000" algn="tl">
                    <a:srgbClr val="000000">
                      <a:alpha val="43137"/>
                    </a:srgbClr>
                  </a:outerShdw>
                </a:effectLst>
                <a:latin typeface="Franklin Gothic Book" panose="020B0503020102020204" pitchFamily="34" charset="0"/>
              </a:rPr>
              <a:t>, за исключением случаев, предусмотренных пунктом </a:t>
            </a:r>
            <a:r>
              <a:rPr lang="ru-RU" sz="2000" b="1" dirty="0" smtClean="0">
                <a:solidFill>
                  <a:srgbClr val="002060"/>
                </a:solidFill>
                <a:effectLst>
                  <a:outerShdw blurRad="38100" dist="38100" dir="2700000" algn="tl">
                    <a:srgbClr val="000000">
                      <a:alpha val="43137"/>
                    </a:srgbClr>
                  </a:outerShdw>
                </a:effectLst>
                <a:latin typeface="Franklin Gothic Book" panose="020B0503020102020204" pitchFamily="34" charset="0"/>
              </a:rPr>
              <a:t>114…</a:t>
            </a:r>
            <a:endParaRPr lang="ru-RU" sz="2000" b="1" dirty="0">
              <a:solidFill>
                <a:srgbClr val="002060"/>
              </a:solidFill>
              <a:effectLst>
                <a:outerShdw blurRad="38100" dist="38100" dir="2700000" algn="tl">
                  <a:srgbClr val="000000">
                    <a:alpha val="43137"/>
                  </a:srgbClr>
                </a:outerShdw>
              </a:effectLst>
              <a:latin typeface="Franklin Gothic Book" panose="020B0503020102020204" pitchFamily="34" charset="0"/>
            </a:endParaRPr>
          </a:p>
        </p:txBody>
      </p:sp>
      <p:sp>
        <p:nvSpPr>
          <p:cNvPr id="12" name="TextBox 11"/>
          <p:cNvSpPr txBox="1"/>
          <p:nvPr/>
        </p:nvSpPr>
        <p:spPr>
          <a:xfrm>
            <a:off x="450575" y="3741989"/>
            <a:ext cx="10296938" cy="2923877"/>
          </a:xfrm>
          <a:prstGeom prst="rect">
            <a:avLst/>
          </a:prstGeom>
          <a:noFill/>
        </p:spPr>
        <p:style>
          <a:lnRef idx="3">
            <a:schemeClr val="lt1"/>
          </a:lnRef>
          <a:fillRef idx="1">
            <a:schemeClr val="accent3"/>
          </a:fillRef>
          <a:effectRef idx="1">
            <a:schemeClr val="accent3"/>
          </a:effectRef>
          <a:fontRef idx="minor">
            <a:schemeClr val="lt1"/>
          </a:fontRef>
        </p:style>
        <p:txBody>
          <a:bodyPr wrap="square" lIns="91420" tIns="45710" rIns="91420" bIns="45710" rtlCol="0">
            <a:spAutoFit/>
          </a:bodyPr>
          <a:lstStyle/>
          <a:p>
            <a:r>
              <a:rPr lang="ru-RU" sz="2400" b="1" dirty="0" smtClean="0">
                <a:solidFill>
                  <a:schemeClr val="accent6">
                    <a:lumMod val="50000"/>
                  </a:schemeClr>
                </a:solidFill>
                <a:effectLst>
                  <a:outerShdw blurRad="38100" dist="38100" dir="2700000" algn="tl">
                    <a:srgbClr val="000000">
                      <a:alpha val="43137"/>
                    </a:srgbClr>
                  </a:outerShdw>
                </a:effectLst>
                <a:latin typeface="Franklin Gothic Book" panose="020B0503020102020204" pitchFamily="34" charset="0"/>
              </a:rPr>
              <a:t>П. 114.  </a:t>
            </a:r>
            <a:r>
              <a:rPr lang="ru-RU" sz="2000" b="1" dirty="0" smtClean="0">
                <a:solidFill>
                  <a:srgbClr val="002060"/>
                </a:solidFill>
                <a:effectLst>
                  <a:outerShdw blurRad="38100" dist="38100" dir="2700000" algn="tl">
                    <a:srgbClr val="000000">
                      <a:alpha val="43137"/>
                    </a:srgbClr>
                  </a:outerShdw>
                </a:effectLst>
                <a:latin typeface="Franklin Gothic Book" panose="020B0503020102020204" pitchFamily="34" charset="0"/>
              </a:rPr>
              <a:t>Организация</a:t>
            </a:r>
            <a:r>
              <a:rPr lang="ru-RU" sz="2000" b="1" dirty="0">
                <a:solidFill>
                  <a:srgbClr val="002060"/>
                </a:solidFill>
                <a:effectLst>
                  <a:outerShdw blurRad="38100" dist="38100" dir="2700000" algn="tl">
                    <a:srgbClr val="000000">
                      <a:alpha val="43137"/>
                    </a:srgbClr>
                  </a:outerShdw>
                </a:effectLst>
                <a:latin typeface="Franklin Gothic Book" panose="020B0503020102020204" pitchFamily="34" charset="0"/>
              </a:rPr>
              <a:t>, осуществляющая водоотведение </a:t>
            </a:r>
            <a:r>
              <a:rPr lang="ru-RU" sz="2000" b="1" dirty="0">
                <a:solidFill>
                  <a:srgbClr val="C00000"/>
                </a:solidFill>
                <a:effectLst>
                  <a:outerShdw blurRad="38100" dist="38100" dir="2700000" algn="tl">
                    <a:srgbClr val="000000">
                      <a:alpha val="43137"/>
                    </a:srgbClr>
                  </a:outerShdw>
                </a:effectLst>
                <a:latin typeface="Franklin Gothic Book" panose="020B0503020102020204" pitchFamily="34" charset="0"/>
              </a:rPr>
              <a:t>или очистку сточных вод</a:t>
            </a:r>
            <a:r>
              <a:rPr lang="ru-RU" sz="2000" b="1" dirty="0">
                <a:solidFill>
                  <a:schemeClr val="accent6">
                    <a:lumMod val="50000"/>
                  </a:schemeClr>
                </a:solidFill>
                <a:effectLst>
                  <a:outerShdw blurRad="38100" dist="38100" dir="2700000" algn="tl">
                    <a:srgbClr val="000000">
                      <a:alpha val="43137"/>
                    </a:srgbClr>
                  </a:outerShdw>
                </a:effectLst>
                <a:latin typeface="Franklin Gothic Book" panose="020B0503020102020204" pitchFamily="34" charset="0"/>
              </a:rPr>
              <a:t>, </a:t>
            </a:r>
            <a:r>
              <a:rPr lang="ru-RU" sz="2000" b="1" dirty="0">
                <a:solidFill>
                  <a:srgbClr val="002060"/>
                </a:solidFill>
                <a:effectLst>
                  <a:outerShdw blurRad="38100" dist="38100" dir="2700000" algn="tl">
                    <a:srgbClr val="000000">
                      <a:alpha val="43137"/>
                    </a:srgbClr>
                  </a:outerShdw>
                </a:effectLst>
                <a:latin typeface="Franklin Gothic Book" panose="020B0503020102020204" pitchFamily="34" charset="0"/>
              </a:rPr>
              <a:t>и абонент вправе заключить </a:t>
            </a:r>
            <a:r>
              <a:rPr lang="ru-RU" sz="2000" b="1" dirty="0">
                <a:solidFill>
                  <a:srgbClr val="C00000"/>
                </a:solidFill>
                <a:effectLst>
                  <a:outerShdw blurRad="38100" dist="38100" dir="2700000" algn="tl">
                    <a:srgbClr val="000000">
                      <a:alpha val="43137"/>
                    </a:srgbClr>
                  </a:outerShdw>
                </a:effectLst>
                <a:latin typeface="Franklin Gothic Book" panose="020B0503020102020204" pitchFamily="34" charset="0"/>
              </a:rPr>
              <a:t>договор </a:t>
            </a:r>
            <a:r>
              <a:rPr lang="ru-RU" sz="2000" b="1" dirty="0">
                <a:solidFill>
                  <a:srgbClr val="002060"/>
                </a:solidFill>
                <a:effectLst>
                  <a:outerShdw blurRad="38100" dist="38100" dir="2700000" algn="tl">
                    <a:srgbClr val="000000">
                      <a:alpha val="43137"/>
                    </a:srgbClr>
                  </a:outerShdw>
                </a:effectLst>
                <a:latin typeface="Franklin Gothic Book" panose="020B0503020102020204" pitchFamily="34" charset="0"/>
              </a:rPr>
              <a:t>водоотведения </a:t>
            </a:r>
            <a:r>
              <a:rPr lang="ru-RU" sz="2000" b="1" dirty="0" smtClean="0">
                <a:solidFill>
                  <a:srgbClr val="002060"/>
                </a:solidFill>
                <a:effectLst>
                  <a:outerShdw blurRad="38100" dist="38100" dir="2700000" algn="tl">
                    <a:srgbClr val="000000">
                      <a:alpha val="43137"/>
                    </a:srgbClr>
                  </a:outerShdw>
                </a:effectLst>
                <a:latin typeface="Franklin Gothic Book" panose="020B0503020102020204" pitchFamily="34" charset="0"/>
              </a:rPr>
              <a:t>(ЕДХВО) разрешающий прием </a:t>
            </a:r>
            <a:r>
              <a:rPr lang="ru-RU" sz="2000" b="1" dirty="0">
                <a:solidFill>
                  <a:srgbClr val="002060"/>
                </a:solidFill>
                <a:effectLst>
                  <a:outerShdw blurRad="38100" dist="38100" dir="2700000" algn="tl">
                    <a:srgbClr val="000000">
                      <a:alpha val="43137"/>
                    </a:srgbClr>
                  </a:outerShdw>
                </a:effectLst>
                <a:latin typeface="Franklin Gothic Book" panose="020B0503020102020204" pitchFamily="34" charset="0"/>
              </a:rPr>
              <a:t>сточных вод </a:t>
            </a:r>
            <a:r>
              <a:rPr lang="ru-RU" sz="2000" b="1" dirty="0">
                <a:solidFill>
                  <a:srgbClr val="C00000"/>
                </a:solidFill>
                <a:effectLst>
                  <a:outerShdw blurRad="38100" dist="38100" dir="2700000" algn="tl">
                    <a:srgbClr val="000000">
                      <a:alpha val="43137"/>
                    </a:srgbClr>
                  </a:outerShdw>
                </a:effectLst>
                <a:latin typeface="Franklin Gothic Book" panose="020B0503020102020204" pitchFamily="34" charset="0"/>
              </a:rPr>
              <a:t>с превышением максимальных допустимых значений </a:t>
            </a:r>
            <a:r>
              <a:rPr lang="ru-RU" sz="2000" b="1" dirty="0">
                <a:solidFill>
                  <a:srgbClr val="002060"/>
                </a:solidFill>
                <a:effectLst>
                  <a:outerShdw blurRad="38100" dist="38100" dir="2700000" algn="tl">
                    <a:srgbClr val="000000">
                      <a:alpha val="43137"/>
                    </a:srgbClr>
                  </a:outerShdw>
                </a:effectLst>
                <a:latin typeface="Franklin Gothic Book" panose="020B0503020102020204" pitchFamily="34" charset="0"/>
              </a:rPr>
              <a:t>показателей и концентраций по показателям, </a:t>
            </a:r>
            <a:r>
              <a:rPr lang="ru-RU" sz="2000" b="1" dirty="0">
                <a:solidFill>
                  <a:srgbClr val="C00000"/>
                </a:solidFill>
                <a:effectLst>
                  <a:outerShdw blurRad="38100" dist="38100" dir="2700000" algn="tl">
                    <a:srgbClr val="000000">
                      <a:alpha val="43137"/>
                    </a:srgbClr>
                  </a:outerShdw>
                </a:effectLst>
                <a:latin typeface="Franklin Gothic Book" panose="020B0503020102020204" pitchFamily="34" charset="0"/>
              </a:rPr>
              <a:t>относящимся к технологическим показателям работы </a:t>
            </a:r>
            <a:r>
              <a:rPr lang="ru-RU" sz="2000" b="1" dirty="0" smtClean="0">
                <a:solidFill>
                  <a:srgbClr val="C00000"/>
                </a:solidFill>
                <a:effectLst>
                  <a:outerShdw blurRad="38100" dist="38100" dir="2700000" algn="tl">
                    <a:srgbClr val="000000">
                      <a:alpha val="43137"/>
                    </a:srgbClr>
                  </a:outerShdw>
                </a:effectLst>
                <a:latin typeface="Franklin Gothic Book" panose="020B0503020102020204" pitchFamily="34" charset="0"/>
              </a:rPr>
              <a:t>ОС, </a:t>
            </a:r>
            <a:r>
              <a:rPr lang="ru-RU" sz="2000" b="1" dirty="0">
                <a:solidFill>
                  <a:srgbClr val="002060"/>
                </a:solidFill>
                <a:effectLst>
                  <a:outerShdw blurRad="38100" dist="38100" dir="2700000" algn="tl">
                    <a:srgbClr val="000000">
                      <a:alpha val="43137"/>
                    </a:srgbClr>
                  </a:outerShdw>
                </a:effectLst>
                <a:latin typeface="Franklin Gothic Book" panose="020B0503020102020204" pitchFamily="34" charset="0"/>
              </a:rPr>
              <a:t>определенным</a:t>
            </a:r>
            <a:r>
              <a:rPr lang="ru-RU" sz="2000" b="1" dirty="0">
                <a:solidFill>
                  <a:schemeClr val="accent6">
                    <a:lumMod val="50000"/>
                  </a:schemeClr>
                </a:solidFill>
                <a:effectLst>
                  <a:outerShdw blurRad="38100" dist="38100" dir="2700000" algn="tl">
                    <a:srgbClr val="000000">
                      <a:alpha val="43137"/>
                    </a:srgbClr>
                  </a:outerShdw>
                </a:effectLst>
                <a:latin typeface="Franklin Gothic Book" panose="020B0503020102020204" pitchFamily="34" charset="0"/>
              </a:rPr>
              <a:t> </a:t>
            </a:r>
            <a:r>
              <a:rPr lang="ru-RU" sz="2000" b="1" dirty="0">
                <a:solidFill>
                  <a:srgbClr val="C00000"/>
                </a:solidFill>
                <a:effectLst>
                  <a:outerShdw blurRad="38100" dist="38100" dir="2700000" algn="tl">
                    <a:srgbClr val="000000">
                      <a:alpha val="43137"/>
                    </a:srgbClr>
                  </a:outerShdw>
                </a:effectLst>
                <a:latin typeface="Franklin Gothic Book" panose="020B0503020102020204" pitchFamily="34" charset="0"/>
              </a:rPr>
              <a:t>в соответствии с </a:t>
            </a:r>
            <a:r>
              <a:rPr lang="ru-RU" sz="2000" b="1" dirty="0">
                <a:solidFill>
                  <a:srgbClr val="002060"/>
                </a:solidFill>
                <a:effectLst>
                  <a:outerShdw blurRad="38100" dist="38100" dir="2700000" algn="tl">
                    <a:srgbClr val="000000">
                      <a:alpha val="43137"/>
                    </a:srgbClr>
                  </a:outerShdw>
                </a:effectLst>
                <a:latin typeface="Franklin Gothic Book" panose="020B0503020102020204" pitchFamily="34" charset="0"/>
              </a:rPr>
              <a:t>проектной и (или) </a:t>
            </a:r>
            <a:r>
              <a:rPr lang="ru-RU" sz="2000" b="1" dirty="0">
                <a:solidFill>
                  <a:srgbClr val="C00000"/>
                </a:solidFill>
                <a:effectLst>
                  <a:outerShdw blurRad="38100" dist="38100" dir="2700000" algn="tl">
                    <a:srgbClr val="000000">
                      <a:alpha val="43137"/>
                    </a:srgbClr>
                  </a:outerShdw>
                </a:effectLst>
                <a:latin typeface="Franklin Gothic Book" panose="020B0503020102020204" pitchFamily="34" charset="0"/>
              </a:rPr>
              <a:t>технической документацией таких очистных сооружений</a:t>
            </a:r>
            <a:r>
              <a:rPr lang="ru-RU" sz="2000" b="1" dirty="0">
                <a:solidFill>
                  <a:schemeClr val="accent6">
                    <a:lumMod val="50000"/>
                  </a:schemeClr>
                </a:solidFill>
                <a:effectLst>
                  <a:outerShdw blurRad="38100" dist="38100" dir="2700000" algn="tl">
                    <a:srgbClr val="000000">
                      <a:alpha val="43137"/>
                    </a:srgbClr>
                  </a:outerShdw>
                </a:effectLst>
                <a:latin typeface="Franklin Gothic Book" panose="020B0503020102020204" pitchFamily="34" charset="0"/>
              </a:rPr>
              <a:t>, </a:t>
            </a:r>
            <a:r>
              <a:rPr lang="ru-RU" sz="2000" b="1" dirty="0" smtClean="0">
                <a:solidFill>
                  <a:srgbClr val="C00000"/>
                </a:solidFill>
                <a:effectLst>
                  <a:outerShdw blurRad="38100" dist="38100" dir="2700000" algn="tl">
                    <a:srgbClr val="000000">
                      <a:alpha val="43137"/>
                    </a:srgbClr>
                  </a:outerShdw>
                </a:effectLst>
                <a:latin typeface="Franklin Gothic Book" panose="020B0503020102020204" pitchFamily="34" charset="0"/>
              </a:rPr>
              <a:t>без </a:t>
            </a:r>
            <a:r>
              <a:rPr lang="ru-RU" sz="2000" b="1" dirty="0">
                <a:solidFill>
                  <a:srgbClr val="C00000"/>
                </a:solidFill>
                <a:effectLst>
                  <a:outerShdw blurRad="38100" dist="38100" dir="2700000" algn="tl">
                    <a:srgbClr val="000000">
                      <a:alpha val="43137"/>
                    </a:srgbClr>
                  </a:outerShdw>
                </a:effectLst>
                <a:latin typeface="Franklin Gothic Book" panose="020B0503020102020204" pitchFamily="34" charset="0"/>
              </a:rPr>
              <a:t>ухудшения качества очистки сточных вод и эффективности обработки осадка сточных вод и с сохранением существующей возможности утилизации осадка сточных вод </a:t>
            </a:r>
            <a:r>
              <a:rPr lang="ru-RU" sz="2000" b="1" dirty="0" smtClean="0">
                <a:solidFill>
                  <a:srgbClr val="002060"/>
                </a:solidFill>
                <a:effectLst>
                  <a:outerShdw blurRad="38100" dist="38100" dir="2700000" algn="tl">
                    <a:srgbClr val="000000">
                      <a:alpha val="43137"/>
                    </a:srgbClr>
                  </a:outerShdw>
                </a:effectLst>
                <a:latin typeface="Franklin Gothic Book" panose="020B0503020102020204" pitchFamily="34" charset="0"/>
              </a:rPr>
              <a:t>(кроме веществ</a:t>
            </a:r>
            <a:r>
              <a:rPr lang="ru-RU" sz="2000" b="1" dirty="0">
                <a:solidFill>
                  <a:srgbClr val="002060"/>
                </a:solidFill>
                <a:effectLst>
                  <a:outerShdw blurRad="38100" dist="38100" dir="2700000" algn="tl">
                    <a:srgbClr val="000000">
                      <a:alpha val="43137"/>
                    </a:srgbClr>
                  </a:outerShdw>
                </a:effectLst>
                <a:latin typeface="Franklin Gothic Book" panose="020B0503020102020204" pitchFamily="34" charset="0"/>
              </a:rPr>
              <a:t>, </a:t>
            </a:r>
            <a:r>
              <a:rPr lang="ru-RU" sz="2000" b="1" dirty="0" smtClean="0">
                <a:solidFill>
                  <a:srgbClr val="002060"/>
                </a:solidFill>
                <a:effectLst>
                  <a:outerShdw blurRad="38100" dist="38100" dir="2700000" algn="tl">
                    <a:srgbClr val="000000">
                      <a:alpha val="43137"/>
                    </a:srgbClr>
                  </a:outerShdw>
                </a:effectLst>
                <a:latin typeface="Franklin Gothic Book" panose="020B0503020102020204" pitchFamily="34" charset="0"/>
              </a:rPr>
              <a:t>влияющих на </a:t>
            </a:r>
            <a:r>
              <a:rPr lang="ru-RU" sz="2000" b="1" dirty="0">
                <a:solidFill>
                  <a:srgbClr val="002060"/>
                </a:solidFill>
                <a:effectLst>
                  <a:outerShdw blurRad="38100" dist="38100" dir="2700000" algn="tl">
                    <a:srgbClr val="000000">
                      <a:alpha val="43137"/>
                    </a:srgbClr>
                  </a:outerShdw>
                </a:effectLst>
                <a:latin typeface="Franklin Gothic Book" panose="020B0503020102020204" pitchFamily="34" charset="0"/>
              </a:rPr>
              <a:t>канализационные сети). Размер платы за негативное воздействие на работу </a:t>
            </a:r>
            <a:r>
              <a:rPr lang="ru-RU" sz="2000" b="1" dirty="0" smtClean="0">
                <a:solidFill>
                  <a:srgbClr val="002060"/>
                </a:solidFill>
                <a:effectLst>
                  <a:outerShdw blurRad="38100" dist="38100" dir="2700000" algn="tl">
                    <a:srgbClr val="000000">
                      <a:alpha val="43137"/>
                    </a:srgbClr>
                  </a:outerShdw>
                </a:effectLst>
                <a:latin typeface="Franklin Gothic Book" panose="020B0503020102020204" pitchFamily="34" charset="0"/>
              </a:rPr>
              <a:t>ЦСВО в </a:t>
            </a:r>
            <a:r>
              <a:rPr lang="ru-RU" sz="2000" b="1" dirty="0">
                <a:solidFill>
                  <a:srgbClr val="002060"/>
                </a:solidFill>
                <a:effectLst>
                  <a:outerShdw blurRad="38100" dist="38100" dir="2700000" algn="tl">
                    <a:srgbClr val="000000">
                      <a:alpha val="43137"/>
                    </a:srgbClr>
                  </a:outerShdw>
                </a:effectLst>
                <a:latin typeface="Franklin Gothic Book" panose="020B0503020102020204" pitchFamily="34" charset="0"/>
              </a:rPr>
              <a:t>указанном случае, определяется соглашением сторон.</a:t>
            </a:r>
          </a:p>
        </p:txBody>
      </p:sp>
    </p:spTree>
    <p:extLst>
      <p:ext uri="{BB962C8B-B14F-4D97-AF65-F5344CB8AC3E}">
        <p14:creationId xmlns="" xmlns:p14="http://schemas.microsoft.com/office/powerpoint/2010/main" val="41387495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78291" y="-42207"/>
            <a:ext cx="8733994" cy="461665"/>
          </a:xfrm>
          <a:prstGeom prst="rect">
            <a:avLst/>
          </a:prstGeom>
        </p:spPr>
        <p:txBody>
          <a:bodyPr wrap="none" lIns="91420" tIns="45710" rIns="91420" bIns="45710">
            <a:spAutoFit/>
          </a:bodyPr>
          <a:lstStyle/>
          <a:p>
            <a:r>
              <a:rPr lang="ru-RU" sz="2400" b="1" dirty="0" smtClean="0">
                <a:ln w="0"/>
                <a:solidFill>
                  <a:schemeClr val="tx1">
                    <a:lumMod val="65000"/>
                    <a:lumOff val="35000"/>
                  </a:schemeClr>
                </a:solidFill>
                <a:effectLst>
                  <a:outerShdw blurRad="38100" dist="19050" dir="2700000" algn="tl" rotWithShape="0">
                    <a:schemeClr val="dk1">
                      <a:alpha val="40000"/>
                    </a:schemeClr>
                  </a:outerShdw>
                </a:effectLst>
                <a:latin typeface="Franklin Gothic Book" panose="020B0503020102020204" pitchFamily="34" charset="0"/>
              </a:rPr>
              <a:t>Изменения  Правил холодного водоснабжения и водоотведения</a:t>
            </a:r>
            <a:endParaRPr lang="ru-RU" sz="2400" b="1" dirty="0">
              <a:ln w="0"/>
              <a:solidFill>
                <a:schemeClr val="tx1">
                  <a:lumMod val="65000"/>
                  <a:lumOff val="35000"/>
                </a:schemeClr>
              </a:solidFill>
              <a:effectLst>
                <a:outerShdw blurRad="38100" dist="19050" dir="2700000" algn="tl" rotWithShape="0">
                  <a:schemeClr val="dk1">
                    <a:alpha val="40000"/>
                  </a:schemeClr>
                </a:outerShdw>
              </a:effectLst>
            </a:endParaRPr>
          </a:p>
        </p:txBody>
      </p:sp>
      <p:sp>
        <p:nvSpPr>
          <p:cNvPr id="7" name="TextBox 6"/>
          <p:cNvSpPr txBox="1"/>
          <p:nvPr/>
        </p:nvSpPr>
        <p:spPr>
          <a:xfrm>
            <a:off x="2425149" y="728220"/>
            <a:ext cx="9435548" cy="2246769"/>
          </a:xfrm>
          <a:prstGeom prst="rect">
            <a:avLst/>
          </a:prstGeom>
          <a:noFill/>
        </p:spPr>
        <p:txBody>
          <a:bodyPr wrap="square" lIns="91420" tIns="45710" rIns="91420" bIns="45710" rtlCol="0">
            <a:spAutoFit/>
          </a:bodyPr>
          <a:lstStyle/>
          <a:p>
            <a:pPr algn="just">
              <a:lnSpc>
                <a:spcPts val="2798"/>
              </a:lnSpc>
            </a:pPr>
            <a:r>
              <a:rPr lang="ru-RU" sz="2000" b="1" dirty="0" smtClean="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rPr>
              <a:t>                                 </a:t>
            </a:r>
            <a:r>
              <a:rPr lang="ru-RU" sz="2400" b="1" dirty="0" smtClean="0">
                <a:solidFill>
                  <a:schemeClr val="accent6">
                    <a:lumMod val="50000"/>
                  </a:schemeClr>
                </a:solidFill>
                <a:effectLst>
                  <a:outerShdw blurRad="38100" dist="38100" dir="2700000" algn="tl">
                    <a:srgbClr val="000000">
                      <a:alpha val="43137"/>
                    </a:srgbClr>
                  </a:outerShdw>
                </a:effectLst>
                <a:latin typeface="Franklin Gothic Book" panose="020B0503020102020204" pitchFamily="34" charset="0"/>
              </a:rPr>
              <a:t>П.119.  </a:t>
            </a:r>
            <a:r>
              <a:rPr lang="ru-RU" sz="2000" b="1" dirty="0" smtClean="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rPr>
              <a:t>Расчет </a:t>
            </a:r>
            <a:r>
              <a:rPr lang="ru-RU" sz="2000" b="1" dirty="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rPr>
              <a:t>платы за негативное воздействие на работу </a:t>
            </a:r>
            <a:r>
              <a:rPr lang="ru-RU" sz="2000" b="1" dirty="0" smtClean="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rPr>
              <a:t>ЦСВО производится водоканалом ежемесячно </a:t>
            </a:r>
            <a:r>
              <a:rPr lang="ru-RU" sz="2000" b="1" dirty="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rPr>
              <a:t>на основании декларации, представляемой </a:t>
            </a:r>
            <a:r>
              <a:rPr lang="ru-RU" sz="2000" b="1" dirty="0" smtClean="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rPr>
              <a:t>абонентом. В случае </a:t>
            </a:r>
            <a:r>
              <a:rPr lang="ru-RU" sz="2000" b="1" dirty="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rPr>
              <a:t>непредставления </a:t>
            </a:r>
            <a:r>
              <a:rPr lang="ru-RU" sz="2000" b="1" dirty="0" smtClean="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rPr>
              <a:t>декларации и случаях</a:t>
            </a:r>
            <a:r>
              <a:rPr lang="ru-RU" sz="2000" b="1" dirty="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rPr>
              <a:t>, предусмотренных пунктами 120, 123</a:t>
            </a:r>
            <a:r>
              <a:rPr lang="ru-RU" sz="2000" b="1" baseline="30000" dirty="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rPr>
              <a:t>1</a:t>
            </a:r>
            <a:r>
              <a:rPr lang="ru-RU" sz="2000" b="1" dirty="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rPr>
              <a:t> и </a:t>
            </a:r>
            <a:r>
              <a:rPr lang="ru-RU" sz="2000" b="1" dirty="0" smtClean="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rPr>
              <a:t>130, расчет выполняется </a:t>
            </a:r>
            <a:r>
              <a:rPr lang="ru-RU" sz="2000" b="1" dirty="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rPr>
              <a:t>на основании результатов анализов контрольных </a:t>
            </a:r>
            <a:r>
              <a:rPr lang="ru-RU" sz="2000" b="1" dirty="0" smtClean="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rPr>
              <a:t>проб. </a:t>
            </a:r>
            <a:r>
              <a:rPr lang="ru-RU" sz="2000" b="1" dirty="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rPr>
              <a:t>Оплата производится абонентом на основании </a:t>
            </a:r>
            <a:r>
              <a:rPr lang="ru-RU" sz="2000" b="1" dirty="0" smtClean="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rPr>
              <a:t>выставляемых счетов, </a:t>
            </a:r>
            <a:r>
              <a:rPr lang="ru-RU" sz="2000" b="1" dirty="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rPr>
              <a:t>в течение 10 </a:t>
            </a:r>
            <a:r>
              <a:rPr lang="ru-RU" sz="2000" b="1" dirty="0" smtClean="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rPr>
              <a:t>дней.</a:t>
            </a:r>
            <a:endParaRPr lang="ru-RU" sz="2000" b="1" dirty="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endParaRPr>
          </a:p>
        </p:txBody>
      </p:sp>
      <p:sp>
        <p:nvSpPr>
          <p:cNvPr id="8" name="TextBox 7"/>
          <p:cNvSpPr txBox="1"/>
          <p:nvPr/>
        </p:nvSpPr>
        <p:spPr>
          <a:xfrm>
            <a:off x="258417" y="2944485"/>
            <a:ext cx="10502348" cy="830997"/>
          </a:xfrm>
          <a:prstGeom prst="rect">
            <a:avLst/>
          </a:prstGeom>
          <a:noFill/>
        </p:spPr>
        <p:txBody>
          <a:bodyPr wrap="square" lIns="91420" tIns="45710" rIns="91420" bIns="45710" rtlCol="0">
            <a:spAutoFit/>
          </a:bodyPr>
          <a:lstStyle/>
          <a:p>
            <a:r>
              <a:rPr lang="ru-RU" sz="2400" b="1" dirty="0" smtClean="0">
                <a:solidFill>
                  <a:schemeClr val="accent6">
                    <a:lumMod val="50000"/>
                  </a:schemeClr>
                </a:solidFill>
                <a:effectLst>
                  <a:outerShdw blurRad="38100" dist="38100" dir="2700000" algn="tl">
                    <a:srgbClr val="000000">
                      <a:alpha val="43137"/>
                    </a:srgbClr>
                  </a:outerShdw>
                </a:effectLst>
                <a:latin typeface="Franklin Gothic Book" panose="020B0503020102020204" pitchFamily="34" charset="0"/>
              </a:rPr>
              <a:t>Из П. 120 изъяли понятие «залповый сброс» и в формуле расчета                       переписали определение объема сточных вод  :  </a:t>
            </a:r>
            <a:endParaRPr lang="ru-RU" sz="2400" b="1" dirty="0">
              <a:solidFill>
                <a:schemeClr val="accent6">
                  <a:lumMod val="50000"/>
                </a:schemeClr>
              </a:solidFill>
              <a:effectLst>
                <a:outerShdw blurRad="38100" dist="38100" dir="2700000" algn="tl">
                  <a:srgbClr val="000000">
                    <a:alpha val="43137"/>
                  </a:srgbClr>
                </a:outerShdw>
              </a:effectLst>
              <a:latin typeface="Franklin Gothic Book" panose="020B0503020102020204" pitchFamily="34" charset="0"/>
            </a:endParaRPr>
          </a:p>
        </p:txBody>
      </p:sp>
      <p:sp>
        <p:nvSpPr>
          <p:cNvPr id="9" name="TextBox 8"/>
          <p:cNvSpPr txBox="1"/>
          <p:nvPr/>
        </p:nvSpPr>
        <p:spPr>
          <a:xfrm>
            <a:off x="884421" y="3350411"/>
            <a:ext cx="10916967" cy="3439403"/>
          </a:xfrm>
          <a:prstGeom prst="rect">
            <a:avLst/>
          </a:prstGeom>
          <a:noFill/>
        </p:spPr>
        <p:txBody>
          <a:bodyPr wrap="square" lIns="91420" tIns="45710" rIns="91420" bIns="45710" rtlCol="0">
            <a:spAutoFit/>
          </a:bodyPr>
          <a:lstStyle/>
          <a:p>
            <a:pPr algn="just">
              <a:lnSpc>
                <a:spcPts val="2900"/>
              </a:lnSpc>
            </a:pPr>
            <a:r>
              <a:rPr lang="ru-RU" sz="2400" b="1" dirty="0" smtClean="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rPr>
              <a:t>                                                                             Q </a:t>
            </a:r>
            <a:r>
              <a:rPr lang="ru-RU" sz="2400" b="1" dirty="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rPr>
              <a:t>-</a:t>
            </a:r>
            <a:r>
              <a:rPr lang="ru-RU" sz="2000" b="1" dirty="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rPr>
              <a:t> объем сточных вод, сброшенных абонентом через канализационный выпуск, определенный по показаниям прибора учета сточных вод либо в соответствии с балансом водопотребления </a:t>
            </a:r>
            <a:r>
              <a:rPr lang="ru-RU" sz="2000" b="1" dirty="0" smtClean="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rPr>
              <a:t> и </a:t>
            </a:r>
            <a:r>
              <a:rPr lang="ru-RU" sz="2000" b="1" dirty="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rPr>
              <a:t>водоотведения в случаях, предусмотренных Правилами организации коммерческого учета воды, сточных вод, а в иных случаях - общий объем сточных вод за календарный месяц, в котором зафиксирован сброс веществ с нарушением запрета, установленного подпунктом "а" </a:t>
            </a:r>
            <a:r>
              <a:rPr lang="ru-RU" sz="2000" b="1" dirty="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hlinkClick r:id="rId2"/>
              </a:rPr>
              <a:t>пункта 113</a:t>
            </a:r>
            <a:r>
              <a:rPr lang="ru-RU" sz="2000" b="1" dirty="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rPr>
              <a:t> настоящих Правил (куб. </a:t>
            </a:r>
            <a:r>
              <a:rPr lang="ru-RU" sz="2000" b="1" dirty="0" smtClean="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rPr>
              <a:t>м.). </a:t>
            </a:r>
            <a:r>
              <a:rPr lang="ru-RU" sz="2000" b="1" dirty="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rPr>
              <a:t>В случае если </a:t>
            </a:r>
            <a:r>
              <a:rPr lang="ru-RU" sz="2000" b="1" dirty="0" smtClean="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rPr>
              <a:t>водоканал, </a:t>
            </a:r>
            <a:r>
              <a:rPr lang="ru-RU" sz="2000" b="1" dirty="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rPr>
              <a:t>принимает сточные воды от </a:t>
            </a:r>
            <a:r>
              <a:rPr lang="ru-RU" sz="2000" b="1" dirty="0" smtClean="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rPr>
              <a:t>другого водоканала, </a:t>
            </a:r>
            <a:r>
              <a:rPr lang="ru-RU" sz="2000" b="1" dirty="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rPr>
              <a:t>значение "</a:t>
            </a:r>
            <a:r>
              <a:rPr lang="ru-RU" sz="2400" b="1" dirty="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rPr>
              <a:t>Q</a:t>
            </a:r>
            <a:r>
              <a:rPr lang="ru-RU" sz="2000" b="1" dirty="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rPr>
              <a:t>" такой организации уменьшается на объем </a:t>
            </a:r>
            <a:r>
              <a:rPr lang="ru-RU" sz="2000" b="1" dirty="0" smtClean="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rPr>
              <a:t>хозбытовых </a:t>
            </a:r>
            <a:r>
              <a:rPr lang="ru-RU" sz="2000" b="1" dirty="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rPr>
              <a:t>сточных вод, отведенных в ее канализационные сети </a:t>
            </a:r>
            <a:r>
              <a:rPr lang="ru-RU" sz="2000" b="1" dirty="0" smtClean="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rPr>
              <a:t>жилищными организациями</a:t>
            </a:r>
            <a:r>
              <a:rPr lang="ru-RU" sz="2000" b="1" dirty="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rPr>
              <a:t>, </a:t>
            </a:r>
            <a:r>
              <a:rPr lang="ru-RU" sz="2000" b="1" dirty="0" smtClean="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rPr>
              <a:t>всех форм собственности и деятельности.</a:t>
            </a:r>
            <a:endParaRPr lang="ru-RU" sz="2000" b="1" dirty="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endParaRPr>
          </a:p>
        </p:txBody>
      </p:sp>
      <p:pic>
        <p:nvPicPr>
          <p:cNvPr id="10" name="Рисунок 9"/>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9109717" y="2917658"/>
            <a:ext cx="1908055" cy="515092"/>
          </a:xfrm>
          <a:prstGeom prst="rect">
            <a:avLst/>
          </a:prstGeom>
          <a:solidFill>
            <a:schemeClr val="bg2">
              <a:lumMod val="90000"/>
            </a:schemeClr>
          </a:solidFill>
          <a:ln>
            <a:solidFill>
              <a:schemeClr val="accent6">
                <a:lumMod val="50000"/>
              </a:schemeClr>
            </a:solidFill>
          </a:ln>
        </p:spPr>
      </p:pic>
      <p:sp>
        <p:nvSpPr>
          <p:cNvPr id="11" name="TextBox 10"/>
          <p:cNvSpPr txBox="1"/>
          <p:nvPr/>
        </p:nvSpPr>
        <p:spPr>
          <a:xfrm>
            <a:off x="33051" y="310397"/>
            <a:ext cx="12192000" cy="430867"/>
          </a:xfrm>
          <a:prstGeom prst="rect">
            <a:avLst/>
          </a:prstGeom>
          <a:noFill/>
        </p:spPr>
        <p:txBody>
          <a:bodyPr wrap="square" lIns="91420" tIns="45710" rIns="91420" bIns="45710" rtlCol="0">
            <a:spAutoFit/>
          </a:bodyPr>
          <a:lstStyle/>
          <a:p>
            <a:pPr algn="ctr"/>
            <a:r>
              <a:rPr lang="ru-RU" sz="2200" b="1" dirty="0" smtClean="0">
                <a:solidFill>
                  <a:srgbClr val="C00000"/>
                </a:solidFill>
                <a:effectLst>
                  <a:outerShdw blurRad="38100" dist="38100" dir="2700000" algn="tl">
                    <a:srgbClr val="000000">
                      <a:alpha val="43137"/>
                    </a:srgbClr>
                  </a:outerShdw>
                </a:effectLst>
                <a:latin typeface="Franklin Gothic Book" panose="020B0503020102020204" pitchFamily="34" charset="0"/>
              </a:rPr>
              <a:t>Полностью изменился порядок расчета платы  за негативное воздействие на работу ЦСВО:  </a:t>
            </a:r>
            <a:endParaRPr lang="ru-RU" sz="2200" b="1" dirty="0">
              <a:solidFill>
                <a:srgbClr val="C00000"/>
              </a:solidFill>
              <a:effectLst>
                <a:outerShdw blurRad="38100" dist="38100" dir="2700000" algn="tl">
                  <a:srgbClr val="000000">
                    <a:alpha val="43137"/>
                  </a:srgbClr>
                </a:outerShdw>
              </a:effectLst>
              <a:latin typeface="Franklin Gothic Book" panose="020B0503020102020204" pitchFamily="34" charset="0"/>
            </a:endParaRPr>
          </a:p>
        </p:txBody>
      </p:sp>
    </p:spTree>
    <p:extLst>
      <p:ext uri="{BB962C8B-B14F-4D97-AF65-F5344CB8AC3E}">
        <p14:creationId xmlns="" xmlns:p14="http://schemas.microsoft.com/office/powerpoint/2010/main" val="16412153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65039" y="-28955"/>
            <a:ext cx="8733994" cy="461665"/>
          </a:xfrm>
          <a:prstGeom prst="rect">
            <a:avLst/>
          </a:prstGeom>
        </p:spPr>
        <p:txBody>
          <a:bodyPr wrap="none" lIns="91420" tIns="45710" rIns="91420" bIns="45710">
            <a:spAutoFit/>
          </a:bodyPr>
          <a:lstStyle/>
          <a:p>
            <a:r>
              <a:rPr lang="ru-RU" sz="2400" b="1" dirty="0" smtClean="0">
                <a:ln w="0"/>
                <a:solidFill>
                  <a:schemeClr val="tx1">
                    <a:lumMod val="65000"/>
                    <a:lumOff val="35000"/>
                  </a:schemeClr>
                </a:solidFill>
                <a:effectLst>
                  <a:outerShdw blurRad="38100" dist="19050" dir="2700000" algn="tl" rotWithShape="0">
                    <a:schemeClr val="dk1">
                      <a:alpha val="40000"/>
                    </a:schemeClr>
                  </a:outerShdw>
                </a:effectLst>
                <a:latin typeface="Franklin Gothic Book" panose="020B0503020102020204" pitchFamily="34" charset="0"/>
              </a:rPr>
              <a:t>Изменения  Правил холодного водоснабжения и водоотведения</a:t>
            </a:r>
            <a:endParaRPr lang="ru-RU" sz="2400" b="1" dirty="0">
              <a:ln w="0"/>
              <a:solidFill>
                <a:schemeClr val="tx1">
                  <a:lumMod val="65000"/>
                  <a:lumOff val="35000"/>
                </a:schemeClr>
              </a:solidFill>
              <a:effectLst>
                <a:outerShdw blurRad="38100" dist="19050" dir="2700000" algn="tl" rotWithShape="0">
                  <a:schemeClr val="dk1">
                    <a:alpha val="40000"/>
                  </a:schemeClr>
                </a:outerShdw>
              </a:effectLst>
            </a:endParaRPr>
          </a:p>
        </p:txBody>
      </p:sp>
      <p:sp>
        <p:nvSpPr>
          <p:cNvPr id="6" name="TextBox 5"/>
          <p:cNvSpPr txBox="1"/>
          <p:nvPr/>
        </p:nvSpPr>
        <p:spPr>
          <a:xfrm>
            <a:off x="609601" y="689117"/>
            <a:ext cx="10760765" cy="3231654"/>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91420" tIns="45710" rIns="91420" bIns="45710" rtlCol="0">
            <a:spAutoFit/>
          </a:bodyPr>
          <a:lstStyle/>
          <a:p>
            <a:pPr algn="just"/>
            <a:r>
              <a:rPr lang="ru-RU" sz="2000" b="1" dirty="0" smtClean="0">
                <a:solidFill>
                  <a:schemeClr val="tx1">
                    <a:lumMod val="95000"/>
                    <a:lumOff val="5000"/>
                  </a:schemeClr>
                </a:solidFill>
                <a:latin typeface="Franklin Gothic Book" panose="020B0503020102020204" pitchFamily="34" charset="0"/>
              </a:rPr>
              <a:t>                  </a:t>
            </a:r>
            <a:r>
              <a:rPr lang="ru-RU" sz="2400" b="1" dirty="0" smtClean="0">
                <a:solidFill>
                  <a:schemeClr val="accent6">
                    <a:lumMod val="50000"/>
                  </a:schemeClr>
                </a:solidFill>
                <a:effectLst>
                  <a:outerShdw blurRad="38100" dist="38100" dir="2700000" algn="tl">
                    <a:srgbClr val="000000">
                      <a:alpha val="43137"/>
                    </a:srgbClr>
                  </a:outerShdw>
                </a:effectLst>
                <a:latin typeface="Franklin Gothic Book" panose="020B0503020102020204" pitchFamily="34" charset="0"/>
              </a:rPr>
              <a:t>П. 115. </a:t>
            </a:r>
            <a:r>
              <a:rPr lang="ru-RU" sz="2000" b="1" dirty="0" smtClean="0">
                <a:solidFill>
                  <a:schemeClr val="tx1">
                    <a:lumMod val="85000"/>
                    <a:lumOff val="15000"/>
                  </a:schemeClr>
                </a:solidFill>
                <a:latin typeface="Franklin Gothic Book" panose="020B0503020102020204" pitchFamily="34" charset="0"/>
              </a:rPr>
              <a:t>Абоненты</a:t>
            </a:r>
            <a:r>
              <a:rPr lang="ru-RU" sz="2000" b="1" dirty="0">
                <a:solidFill>
                  <a:schemeClr val="tx1">
                    <a:lumMod val="85000"/>
                    <a:lumOff val="15000"/>
                  </a:schemeClr>
                </a:solidFill>
                <a:latin typeface="Franklin Gothic Book" panose="020B0503020102020204" pitchFamily="34" charset="0"/>
              </a:rPr>
              <a:t>, допустившие неоднократное (2 и более раза в течение </a:t>
            </a:r>
            <a:r>
              <a:rPr lang="ru-RU" sz="2000" b="1" dirty="0" smtClean="0">
                <a:solidFill>
                  <a:schemeClr val="tx1">
                    <a:lumMod val="85000"/>
                    <a:lumOff val="15000"/>
                  </a:schemeClr>
                </a:solidFill>
                <a:latin typeface="Franklin Gothic Book" panose="020B0503020102020204" pitchFamily="34" charset="0"/>
              </a:rPr>
              <a:t>года</a:t>
            </a:r>
            <a:r>
              <a:rPr lang="ru-RU" sz="2000" b="1" dirty="0">
                <a:solidFill>
                  <a:schemeClr val="tx1">
                    <a:lumMod val="85000"/>
                    <a:lumOff val="15000"/>
                  </a:schemeClr>
                </a:solidFill>
                <a:latin typeface="Franklin Gothic Book" panose="020B0503020102020204" pitchFamily="34" charset="0"/>
              </a:rPr>
              <a:t>) нарушение требований, предусмотренных подпунктом "а" </a:t>
            </a:r>
            <a:r>
              <a:rPr lang="ru-RU" sz="2000" b="1" dirty="0">
                <a:solidFill>
                  <a:schemeClr val="tx1">
                    <a:lumMod val="85000"/>
                    <a:lumOff val="15000"/>
                  </a:schemeClr>
                </a:solidFill>
                <a:latin typeface="Franklin Gothic Book" panose="020B0503020102020204" pitchFamily="34" charset="0"/>
                <a:hlinkClick r:id="" action="ppaction://hlinkfile"/>
              </a:rPr>
              <a:t>пункта </a:t>
            </a:r>
            <a:r>
              <a:rPr lang="ru-RU" sz="2000" b="1" dirty="0" smtClean="0">
                <a:solidFill>
                  <a:schemeClr val="tx1">
                    <a:lumMod val="85000"/>
                    <a:lumOff val="15000"/>
                  </a:schemeClr>
                </a:solidFill>
                <a:latin typeface="Franklin Gothic Book" panose="020B0503020102020204" pitchFamily="34" charset="0"/>
                <a:hlinkClick r:id="" action="ppaction://hlinkfile"/>
              </a:rPr>
              <a:t>113</a:t>
            </a:r>
            <a:r>
              <a:rPr lang="ru-RU" sz="2000" b="1" dirty="0" smtClean="0">
                <a:solidFill>
                  <a:schemeClr val="tx1">
                    <a:lumMod val="85000"/>
                    <a:lumOff val="15000"/>
                  </a:schemeClr>
                </a:solidFill>
                <a:latin typeface="Franklin Gothic Book" panose="020B0503020102020204" pitchFamily="34" charset="0"/>
              </a:rPr>
              <a:t>, </a:t>
            </a:r>
            <a:r>
              <a:rPr lang="ru-RU" sz="2000" b="1" dirty="0">
                <a:solidFill>
                  <a:schemeClr val="tx1">
                    <a:lumMod val="85000"/>
                    <a:lumOff val="15000"/>
                  </a:schemeClr>
                </a:solidFill>
                <a:latin typeface="Franklin Gothic Book" panose="020B0503020102020204" pitchFamily="34" charset="0"/>
              </a:rPr>
              <a:t>или </a:t>
            </a:r>
            <a:r>
              <a:rPr lang="ru-RU" sz="2000" b="1" dirty="0">
                <a:solidFill>
                  <a:srgbClr val="C00000"/>
                </a:solidFill>
                <a:latin typeface="Franklin Gothic Book" panose="020B0503020102020204" pitchFamily="34" charset="0"/>
              </a:rPr>
              <a:t>неоднократное грубое превышение </a:t>
            </a:r>
            <a:r>
              <a:rPr lang="ru-RU" sz="2000" b="1" dirty="0">
                <a:solidFill>
                  <a:schemeClr val="tx1">
                    <a:lumMod val="85000"/>
                    <a:lumOff val="15000"/>
                  </a:schemeClr>
                </a:solidFill>
                <a:latin typeface="Franklin Gothic Book" panose="020B0503020102020204" pitchFamily="34" charset="0"/>
              </a:rPr>
              <a:t>максимальных допустимых </a:t>
            </a:r>
            <a:r>
              <a:rPr lang="ru-RU" sz="2000" b="1" dirty="0" smtClean="0">
                <a:solidFill>
                  <a:schemeClr val="tx1">
                    <a:lumMod val="85000"/>
                    <a:lumOff val="15000"/>
                  </a:schemeClr>
                </a:solidFill>
                <a:latin typeface="Franklin Gothic Book" panose="020B0503020102020204" pitchFamily="34" charset="0"/>
              </a:rPr>
              <a:t>значений, </a:t>
            </a:r>
            <a:r>
              <a:rPr lang="ru-RU" sz="2000" b="1" dirty="0">
                <a:solidFill>
                  <a:schemeClr val="tx1">
                    <a:lumMod val="85000"/>
                    <a:lumOff val="15000"/>
                  </a:schemeClr>
                </a:solidFill>
                <a:latin typeface="Franklin Gothic Book" panose="020B0503020102020204" pitchFamily="34" charset="0"/>
              </a:rPr>
              <a:t>а также указавшие в декларации фактические концентрации </a:t>
            </a:r>
            <a:r>
              <a:rPr lang="ru-RU" sz="2000" b="1" dirty="0" smtClean="0">
                <a:solidFill>
                  <a:schemeClr val="tx1">
                    <a:lumMod val="85000"/>
                    <a:lumOff val="15000"/>
                  </a:schemeClr>
                </a:solidFill>
                <a:latin typeface="Franklin Gothic Book" panose="020B0503020102020204" pitchFamily="34" charset="0"/>
              </a:rPr>
              <a:t>ЗВ или </a:t>
            </a:r>
            <a:r>
              <a:rPr lang="ru-RU" sz="2000" b="1" dirty="0">
                <a:solidFill>
                  <a:schemeClr val="tx1">
                    <a:lumMod val="85000"/>
                    <a:lumOff val="15000"/>
                  </a:schemeClr>
                </a:solidFill>
                <a:latin typeface="Franklin Gothic Book" panose="020B0503020102020204" pitchFamily="34" charset="0"/>
              </a:rPr>
              <a:t>фактические показатели свойств сточных вод с грубым превышением максимальных допустимых </a:t>
            </a:r>
            <a:r>
              <a:rPr lang="ru-RU" sz="2000" b="1" dirty="0" smtClean="0">
                <a:solidFill>
                  <a:schemeClr val="tx1">
                    <a:lumMod val="85000"/>
                    <a:lumOff val="15000"/>
                  </a:schemeClr>
                </a:solidFill>
                <a:latin typeface="Franklin Gothic Book" panose="020B0503020102020204" pitchFamily="34" charset="0"/>
              </a:rPr>
              <a:t>значений, обязаны </a:t>
            </a:r>
            <a:r>
              <a:rPr lang="ru-RU" sz="2000" b="1" dirty="0">
                <a:solidFill>
                  <a:schemeClr val="tx1">
                    <a:lumMod val="85000"/>
                    <a:lumOff val="15000"/>
                  </a:schemeClr>
                </a:solidFill>
                <a:latin typeface="Franklin Gothic Book" panose="020B0503020102020204" pitchFamily="34" charset="0"/>
              </a:rPr>
              <a:t>утвердить </a:t>
            </a:r>
            <a:r>
              <a:rPr lang="ru-RU" sz="2000" b="1" dirty="0">
                <a:solidFill>
                  <a:srgbClr val="C00000"/>
                </a:solidFill>
                <a:latin typeface="Franklin Gothic Book" panose="020B0503020102020204" pitchFamily="34" charset="0"/>
              </a:rPr>
              <a:t>план по соблюдению требований к составу и свойствам сточных вод</a:t>
            </a:r>
            <a:r>
              <a:rPr lang="ru-RU" sz="2000" b="1" dirty="0">
                <a:solidFill>
                  <a:srgbClr val="002060"/>
                </a:solidFill>
                <a:latin typeface="Franklin Gothic Book" panose="020B0503020102020204" pitchFamily="34" charset="0"/>
              </a:rPr>
              <a:t> </a:t>
            </a:r>
            <a:r>
              <a:rPr lang="ru-RU" sz="2000" b="1" dirty="0">
                <a:solidFill>
                  <a:schemeClr val="tx1">
                    <a:lumMod val="85000"/>
                    <a:lumOff val="15000"/>
                  </a:schemeClr>
                </a:solidFill>
                <a:latin typeface="Franklin Gothic Book" panose="020B0503020102020204" pitchFamily="34" charset="0"/>
              </a:rPr>
              <a:t>по согласованию с </a:t>
            </a:r>
            <a:r>
              <a:rPr lang="ru-RU" sz="2000" b="1" dirty="0" smtClean="0">
                <a:solidFill>
                  <a:schemeClr val="tx1">
                    <a:lumMod val="85000"/>
                    <a:lumOff val="15000"/>
                  </a:schemeClr>
                </a:solidFill>
                <a:latin typeface="Franklin Gothic Book" panose="020B0503020102020204" pitchFamily="34" charset="0"/>
              </a:rPr>
              <a:t>водоканалом (в целях обеспечения пункта 113).  </a:t>
            </a:r>
            <a:r>
              <a:rPr lang="ru-RU" sz="2000" b="1" dirty="0" smtClean="0">
                <a:solidFill>
                  <a:srgbClr val="C00000"/>
                </a:solidFill>
                <a:latin typeface="Franklin Gothic Book" panose="020B0503020102020204" pitchFamily="34" charset="0"/>
              </a:rPr>
              <a:t>Критерии грубого превышения </a:t>
            </a:r>
            <a:r>
              <a:rPr lang="ru-RU" sz="2000" b="1" dirty="0" smtClean="0">
                <a:solidFill>
                  <a:schemeClr val="tx1">
                    <a:lumMod val="85000"/>
                    <a:lumOff val="15000"/>
                  </a:schemeClr>
                </a:solidFill>
                <a:latin typeface="Franklin Gothic Book" panose="020B0503020102020204" pitchFamily="34" charset="0"/>
              </a:rPr>
              <a:t>максимальных допустимых значений показателей и концентраций предусмотрены перечнем, </a:t>
            </a:r>
            <a:r>
              <a:rPr lang="ru-RU" sz="2000" b="1" dirty="0" smtClean="0">
                <a:solidFill>
                  <a:srgbClr val="C00000"/>
                </a:solidFill>
                <a:latin typeface="Franklin Gothic Book" panose="020B0503020102020204" pitchFamily="34" charset="0"/>
              </a:rPr>
              <a:t>приложения № 5</a:t>
            </a:r>
            <a:r>
              <a:rPr lang="ru-RU" sz="2000" b="1" dirty="0" smtClean="0">
                <a:solidFill>
                  <a:schemeClr val="tx1">
                    <a:lumMod val="95000"/>
                    <a:lumOff val="5000"/>
                  </a:schemeClr>
                </a:solidFill>
                <a:latin typeface="Franklin Gothic Book" panose="020B0503020102020204" pitchFamily="34" charset="0"/>
              </a:rPr>
              <a:t>. </a:t>
            </a:r>
            <a:r>
              <a:rPr lang="ru-RU" sz="2000" b="1" dirty="0">
                <a:solidFill>
                  <a:schemeClr val="tx1">
                    <a:lumMod val="85000"/>
                    <a:lumOff val="15000"/>
                  </a:schemeClr>
                </a:solidFill>
                <a:latin typeface="Franklin Gothic Book" panose="020B0503020102020204" pitchFamily="34" charset="0"/>
              </a:rPr>
              <a:t>Абоненты, не указанные в абзаце первом настоящего пункта, вправе разработать </a:t>
            </a:r>
            <a:r>
              <a:rPr lang="ru-RU" sz="2000" b="1" dirty="0" smtClean="0">
                <a:solidFill>
                  <a:schemeClr val="tx1">
                    <a:lumMod val="85000"/>
                    <a:lumOff val="15000"/>
                  </a:schemeClr>
                </a:solidFill>
                <a:latin typeface="Franklin Gothic Book" panose="020B0503020102020204" pitchFamily="34" charset="0"/>
              </a:rPr>
              <a:t>и утвердить план по </a:t>
            </a:r>
            <a:r>
              <a:rPr lang="ru-RU" sz="2000" b="1" dirty="0">
                <a:solidFill>
                  <a:schemeClr val="tx1">
                    <a:lumMod val="85000"/>
                    <a:lumOff val="15000"/>
                  </a:schemeClr>
                </a:solidFill>
                <a:latin typeface="Franklin Gothic Book" panose="020B0503020102020204" pitchFamily="34" charset="0"/>
              </a:rPr>
              <a:t>согласованию с </a:t>
            </a:r>
            <a:r>
              <a:rPr lang="ru-RU" sz="2000" b="1" dirty="0" smtClean="0">
                <a:solidFill>
                  <a:schemeClr val="tx1">
                    <a:lumMod val="85000"/>
                    <a:lumOff val="15000"/>
                  </a:schemeClr>
                </a:solidFill>
                <a:latin typeface="Franklin Gothic Book" panose="020B0503020102020204" pitchFamily="34" charset="0"/>
              </a:rPr>
              <a:t>водоканалом.</a:t>
            </a:r>
            <a:endParaRPr lang="ru-RU" sz="2000" b="1" dirty="0">
              <a:solidFill>
                <a:schemeClr val="tx1">
                  <a:lumMod val="85000"/>
                  <a:lumOff val="15000"/>
                </a:schemeClr>
              </a:solidFill>
              <a:latin typeface="Franklin Gothic Book" panose="020B0503020102020204" pitchFamily="34" charset="0"/>
            </a:endParaRPr>
          </a:p>
        </p:txBody>
      </p:sp>
      <p:sp>
        <p:nvSpPr>
          <p:cNvPr id="9" name="TextBox 8"/>
          <p:cNvSpPr txBox="1"/>
          <p:nvPr/>
        </p:nvSpPr>
        <p:spPr>
          <a:xfrm>
            <a:off x="266702" y="305976"/>
            <a:ext cx="3617847" cy="830997"/>
          </a:xfrm>
          <a:prstGeom prst="rect">
            <a:avLst/>
          </a:prstGeom>
          <a:noFill/>
        </p:spPr>
        <p:txBody>
          <a:bodyPr wrap="square" lIns="91420" tIns="45710" rIns="91420" bIns="45710" rtlCol="0">
            <a:spAutoFit/>
          </a:bodyPr>
          <a:lstStyle/>
          <a:p>
            <a:r>
              <a:rPr lang="ru-RU" sz="2400" b="1" dirty="0" smtClean="0">
                <a:solidFill>
                  <a:schemeClr val="accent6">
                    <a:lumMod val="50000"/>
                  </a:schemeClr>
                </a:solidFill>
                <a:effectLst>
                  <a:outerShdw blurRad="38100" dist="38100" dir="2700000" algn="tl">
                    <a:srgbClr val="000000">
                      <a:alpha val="43137"/>
                    </a:srgbClr>
                  </a:outerShdw>
                </a:effectLst>
                <a:latin typeface="Franklin Gothic Book" panose="020B0503020102020204" pitchFamily="34" charset="0"/>
              </a:rPr>
              <a:t>Впервые вводятся новые понятия:          </a:t>
            </a:r>
            <a:endParaRPr lang="ru-RU" sz="2400" b="1" dirty="0">
              <a:solidFill>
                <a:schemeClr val="accent6">
                  <a:lumMod val="50000"/>
                </a:schemeClr>
              </a:solidFill>
              <a:effectLst>
                <a:outerShdw blurRad="38100" dist="38100" dir="2700000" algn="tl">
                  <a:srgbClr val="000000">
                    <a:alpha val="43137"/>
                  </a:srgbClr>
                </a:outerShdw>
              </a:effectLst>
              <a:latin typeface="Franklin Gothic Book" panose="020B0503020102020204" pitchFamily="34" charset="0"/>
            </a:endParaRPr>
          </a:p>
        </p:txBody>
      </p:sp>
      <p:sp>
        <p:nvSpPr>
          <p:cNvPr id="11" name="TextBox 10"/>
          <p:cNvSpPr txBox="1"/>
          <p:nvPr/>
        </p:nvSpPr>
        <p:spPr>
          <a:xfrm>
            <a:off x="887898" y="3876208"/>
            <a:ext cx="10979425" cy="2923877"/>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91420" tIns="45710" rIns="91420" bIns="45710" rtlCol="0">
            <a:spAutoFit/>
          </a:bodyPr>
          <a:lstStyle/>
          <a:p>
            <a:pPr indent="450121" algn="just">
              <a:spcAft>
                <a:spcPts val="800"/>
              </a:spcAft>
            </a:pPr>
            <a:r>
              <a:rPr lang="ru-RU" sz="2000" b="1" dirty="0" smtClean="0">
                <a:solidFill>
                  <a:schemeClr val="tx1">
                    <a:lumMod val="85000"/>
                    <a:lumOff val="15000"/>
                  </a:schemeClr>
                </a:solidFill>
                <a:latin typeface="Franklin Gothic Book" panose="020B0503020102020204" pitchFamily="34" charset="0"/>
              </a:rPr>
              <a:t>                                                     </a:t>
            </a:r>
            <a:r>
              <a:rPr lang="ru-RU" sz="2400" b="1" dirty="0" smtClean="0">
                <a:solidFill>
                  <a:schemeClr val="accent6">
                    <a:lumMod val="50000"/>
                  </a:schemeClr>
                </a:solidFill>
                <a:effectLst>
                  <a:outerShdw blurRad="38100" dist="38100" dir="2700000" algn="tl">
                    <a:srgbClr val="000000">
                      <a:alpha val="43137"/>
                    </a:srgbClr>
                  </a:outerShdw>
                </a:effectLst>
                <a:latin typeface="Franklin Gothic Book" panose="020B0503020102020204" pitchFamily="34" charset="0"/>
              </a:rPr>
              <a:t>П. 116. </a:t>
            </a:r>
            <a:r>
              <a:rPr lang="ru-RU" sz="2000" b="1" dirty="0" smtClean="0">
                <a:solidFill>
                  <a:srgbClr val="C00000"/>
                </a:solidFill>
                <a:latin typeface="Franklin Gothic Book" panose="020B0503020102020204" pitchFamily="34" charset="0"/>
              </a:rPr>
              <a:t>План по соблюдению требований к составу и свойствам сточных вод </a:t>
            </a:r>
            <a:r>
              <a:rPr lang="ru-RU" sz="2000" b="1" dirty="0" smtClean="0">
                <a:solidFill>
                  <a:schemeClr val="tx1">
                    <a:lumMod val="85000"/>
                    <a:lumOff val="15000"/>
                  </a:schemeClr>
                </a:solidFill>
                <a:latin typeface="Franklin Gothic Book" panose="020B0503020102020204" pitchFamily="34" charset="0"/>
              </a:rPr>
              <a:t>должен содержать мероприятия, обеспечивающие предотвращение нарушений абонентом требований к составу и свойствам сточных вод, отводимых в ЦСВО, для предотвращения негативного воздействия на работу ее объектов: а) строительство или модернизация ЛОС, а также очистка сточных вод абонента с использованием ЛОС, принадлежащих третьим лицам; б) создание систем оборотного водоснабжения;  в) внедрение технологий собственного производства, обеспечивающих снижение загрязняющих веществ в составе сточных вод; г) передача сточных вод для очистки спецорганизациям по договору на очистку сточных вод; д) заключения договора, предусмотренного пунктом 114 настоящих Правил. </a:t>
            </a:r>
            <a:endParaRPr lang="ru-RU" dirty="0">
              <a:solidFill>
                <a:schemeClr val="tx1">
                  <a:lumMod val="85000"/>
                  <a:lumOff val="15000"/>
                </a:schemeClr>
              </a:solidFill>
            </a:endParaRPr>
          </a:p>
        </p:txBody>
      </p:sp>
      <p:sp>
        <p:nvSpPr>
          <p:cNvPr id="10" name="TextBox 9"/>
          <p:cNvSpPr txBox="1"/>
          <p:nvPr/>
        </p:nvSpPr>
        <p:spPr>
          <a:xfrm>
            <a:off x="152398" y="3892566"/>
            <a:ext cx="4909932" cy="461665"/>
          </a:xfrm>
          <a:prstGeom prst="rect">
            <a:avLst/>
          </a:prstGeom>
          <a:noFill/>
        </p:spPr>
        <p:txBody>
          <a:bodyPr wrap="square" lIns="91420" tIns="45710" rIns="91420" bIns="45710" rtlCol="0">
            <a:spAutoFit/>
          </a:bodyPr>
          <a:lstStyle/>
          <a:p>
            <a:r>
              <a:rPr lang="ru-RU" sz="2400" b="1" dirty="0" smtClean="0">
                <a:solidFill>
                  <a:schemeClr val="accent6">
                    <a:lumMod val="50000"/>
                  </a:schemeClr>
                </a:solidFill>
                <a:effectLst>
                  <a:outerShdw blurRad="38100" dist="38100" dir="2700000" algn="tl">
                    <a:srgbClr val="000000">
                      <a:alpha val="43137"/>
                    </a:srgbClr>
                  </a:outerShdw>
                </a:effectLst>
                <a:latin typeface="Franklin Gothic Book" panose="020B0503020102020204" pitchFamily="34" charset="0"/>
              </a:rPr>
              <a:t>Вместо обязанности  иметь ЛОС:</a:t>
            </a:r>
            <a:endParaRPr lang="ru-RU" sz="2400" b="1" dirty="0">
              <a:solidFill>
                <a:schemeClr val="accent6">
                  <a:lumMod val="50000"/>
                </a:schemeClr>
              </a:solidFill>
              <a:effectLst>
                <a:outerShdw blurRad="38100" dist="38100" dir="2700000" algn="tl">
                  <a:srgbClr val="000000">
                    <a:alpha val="43137"/>
                  </a:srgbClr>
                </a:outerShdw>
              </a:effectLst>
              <a:latin typeface="Franklin Gothic Book" panose="020B0503020102020204" pitchFamily="34" charset="0"/>
            </a:endParaRPr>
          </a:p>
        </p:txBody>
      </p:sp>
    </p:spTree>
    <p:extLst>
      <p:ext uri="{BB962C8B-B14F-4D97-AF65-F5344CB8AC3E}">
        <p14:creationId xmlns="" xmlns:p14="http://schemas.microsoft.com/office/powerpoint/2010/main" val="1786969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65039" y="-28955"/>
            <a:ext cx="8733994" cy="461665"/>
          </a:xfrm>
          <a:prstGeom prst="rect">
            <a:avLst/>
          </a:prstGeom>
        </p:spPr>
        <p:txBody>
          <a:bodyPr wrap="none" lIns="91420" tIns="45710" rIns="91420" bIns="45710">
            <a:spAutoFit/>
          </a:bodyPr>
          <a:lstStyle/>
          <a:p>
            <a:r>
              <a:rPr lang="ru-RU" sz="2400" b="1" dirty="0" smtClean="0">
                <a:ln w="0"/>
                <a:solidFill>
                  <a:schemeClr val="tx1">
                    <a:lumMod val="65000"/>
                    <a:lumOff val="35000"/>
                  </a:schemeClr>
                </a:solidFill>
                <a:effectLst>
                  <a:outerShdw blurRad="38100" dist="19050" dir="2700000" algn="tl" rotWithShape="0">
                    <a:schemeClr val="dk1">
                      <a:alpha val="40000"/>
                    </a:schemeClr>
                  </a:outerShdw>
                </a:effectLst>
                <a:latin typeface="Franklin Gothic Book" panose="020B0503020102020204" pitchFamily="34" charset="0"/>
              </a:rPr>
              <a:t>Изменения  Правил холодного водоснабжения и водоотведения</a:t>
            </a:r>
            <a:endParaRPr lang="ru-RU" sz="2400" b="1" dirty="0">
              <a:ln w="0"/>
              <a:solidFill>
                <a:schemeClr val="tx1">
                  <a:lumMod val="65000"/>
                  <a:lumOff val="35000"/>
                </a:schemeClr>
              </a:solidFill>
              <a:effectLst>
                <a:outerShdw blurRad="38100" dist="19050" dir="2700000" algn="tl" rotWithShape="0">
                  <a:schemeClr val="dk1">
                    <a:alpha val="40000"/>
                  </a:schemeClr>
                </a:outerShdw>
              </a:effectLst>
            </a:endParaRPr>
          </a:p>
        </p:txBody>
      </p:sp>
      <p:sp>
        <p:nvSpPr>
          <p:cNvPr id="5" name="TextBox 4"/>
          <p:cNvSpPr txBox="1"/>
          <p:nvPr/>
        </p:nvSpPr>
        <p:spPr>
          <a:xfrm>
            <a:off x="672913" y="513209"/>
            <a:ext cx="10187357" cy="461665"/>
          </a:xfrm>
          <a:prstGeom prst="rect">
            <a:avLst/>
          </a:prstGeom>
          <a:noFill/>
        </p:spPr>
        <p:txBody>
          <a:bodyPr wrap="square" lIns="91420" tIns="45710" rIns="91420" bIns="45710" rtlCol="0">
            <a:spAutoFit/>
          </a:bodyPr>
          <a:lstStyle/>
          <a:p>
            <a:r>
              <a:rPr lang="ru-RU" sz="2400" b="1" dirty="0" smtClean="0">
                <a:solidFill>
                  <a:schemeClr val="accent6">
                    <a:lumMod val="50000"/>
                  </a:schemeClr>
                </a:solidFill>
                <a:effectLst>
                  <a:outerShdw blurRad="38100" dist="38100" dir="2700000" algn="tl">
                    <a:srgbClr val="000000">
                      <a:alpha val="43137"/>
                    </a:srgbClr>
                  </a:outerShdw>
                </a:effectLst>
                <a:latin typeface="Franklin Gothic Book" panose="020B0503020102020204" pitchFamily="34" charset="0"/>
              </a:rPr>
              <a:t>Новые пункты, определяющие Порядок работы  с Планом абонентов:  </a:t>
            </a:r>
            <a:endParaRPr lang="ru-RU" sz="2400" b="1" dirty="0">
              <a:solidFill>
                <a:schemeClr val="accent6">
                  <a:lumMod val="50000"/>
                </a:schemeClr>
              </a:solidFill>
              <a:effectLst>
                <a:outerShdw blurRad="38100" dist="38100" dir="2700000" algn="tl">
                  <a:srgbClr val="000000">
                    <a:alpha val="43137"/>
                  </a:srgbClr>
                </a:outerShdw>
              </a:effectLst>
              <a:latin typeface="Franklin Gothic Book" panose="020B0503020102020204" pitchFamily="34" charset="0"/>
            </a:endParaRPr>
          </a:p>
        </p:txBody>
      </p:sp>
      <p:sp>
        <p:nvSpPr>
          <p:cNvPr id="6" name="TextBox 5"/>
          <p:cNvSpPr txBox="1"/>
          <p:nvPr/>
        </p:nvSpPr>
        <p:spPr>
          <a:xfrm>
            <a:off x="600103" y="1291905"/>
            <a:ext cx="11104217" cy="3144451"/>
          </a:xfrm>
          <a:prstGeom prst="rect">
            <a:avLst/>
          </a:prstGeom>
          <a:noFill/>
        </p:spPr>
        <p:txBody>
          <a:bodyPr wrap="square" lIns="91420" tIns="45710" rIns="91420" bIns="45710" rtlCol="0">
            <a:spAutoFit/>
          </a:bodyPr>
          <a:lstStyle/>
          <a:p>
            <a:pPr indent="450121" algn="just">
              <a:lnSpc>
                <a:spcPts val="2200"/>
              </a:lnSpc>
              <a:spcAft>
                <a:spcPts val="800"/>
              </a:spcAft>
            </a:pPr>
            <a:r>
              <a:rPr lang="ru-RU" sz="2000" dirty="0" smtClean="0">
                <a:effectLst>
                  <a:outerShdw blurRad="38100" dist="38100" dir="2700000" algn="tl">
                    <a:srgbClr val="000000">
                      <a:alpha val="43137"/>
                    </a:srgbClr>
                  </a:outerShdw>
                </a:effectLst>
                <a:latin typeface="Franklin Gothic Book" panose="020B0503020102020204" pitchFamily="34" charset="0"/>
              </a:rPr>
              <a:t>                            </a:t>
            </a:r>
            <a:r>
              <a:rPr lang="ru-RU" sz="2000" dirty="0" smtClean="0">
                <a:solidFill>
                  <a:schemeClr val="accent6">
                    <a:lumMod val="50000"/>
                  </a:schemeClr>
                </a:solidFill>
                <a:effectLst>
                  <a:outerShdw blurRad="38100" dist="38100" dir="2700000" algn="tl">
                    <a:srgbClr val="000000">
                      <a:alpha val="43137"/>
                    </a:srgbClr>
                  </a:outerShdw>
                </a:effectLst>
                <a:latin typeface="Franklin Gothic Book" panose="020B0503020102020204" pitchFamily="34" charset="0"/>
              </a:rPr>
              <a:t>П. 116</a:t>
            </a:r>
            <a:r>
              <a:rPr lang="ru-RU" sz="2000" baseline="30000" dirty="0" smtClean="0">
                <a:solidFill>
                  <a:schemeClr val="accent6">
                    <a:lumMod val="50000"/>
                  </a:schemeClr>
                </a:solidFill>
                <a:effectLst>
                  <a:outerShdw blurRad="38100" dist="38100" dir="2700000" algn="tl">
                    <a:srgbClr val="000000">
                      <a:alpha val="43137"/>
                    </a:srgbClr>
                  </a:outerShdw>
                </a:effectLst>
                <a:latin typeface="Franklin Gothic Book" panose="020B0503020102020204" pitchFamily="34" charset="0"/>
              </a:rPr>
              <a:t>1</a:t>
            </a:r>
            <a:r>
              <a:rPr lang="ru-RU" sz="2000" dirty="0" smtClean="0">
                <a:solidFill>
                  <a:schemeClr val="accent6">
                    <a:lumMod val="50000"/>
                  </a:schemeClr>
                </a:solidFill>
                <a:effectLst>
                  <a:outerShdw blurRad="38100" dist="38100" dir="2700000" algn="tl">
                    <a:srgbClr val="000000">
                      <a:alpha val="43137"/>
                    </a:srgbClr>
                  </a:outerShdw>
                </a:effectLst>
                <a:latin typeface="Franklin Gothic Book" panose="020B0503020102020204" pitchFamily="34" charset="0"/>
              </a:rPr>
              <a:t>.</a:t>
            </a:r>
            <a:r>
              <a:rPr lang="ru-RU" sz="2000" dirty="0" smtClean="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rPr>
              <a:t> План по соблюдению требований к составу и свойствам сточных вод разрабатывается сроком до 7 лет .</a:t>
            </a:r>
          </a:p>
          <a:p>
            <a:pPr indent="450121" algn="just">
              <a:lnSpc>
                <a:spcPts val="2200"/>
              </a:lnSpc>
              <a:spcAft>
                <a:spcPts val="800"/>
              </a:spcAft>
            </a:pPr>
            <a:r>
              <a:rPr lang="ru-RU" sz="2000" dirty="0">
                <a:effectLst>
                  <a:outerShdw blurRad="38100" dist="38100" dir="2700000" algn="tl">
                    <a:srgbClr val="000000">
                      <a:alpha val="43137"/>
                    </a:srgbClr>
                  </a:outerShdw>
                </a:effectLst>
                <a:latin typeface="Franklin Gothic Book" panose="020B0503020102020204" pitchFamily="34" charset="0"/>
              </a:rPr>
              <a:t>Основаниями для отказа являются:</a:t>
            </a:r>
          </a:p>
          <a:p>
            <a:pPr indent="450121" algn="just">
              <a:lnSpc>
                <a:spcPts val="2200"/>
              </a:lnSpc>
              <a:spcAft>
                <a:spcPts val="800"/>
              </a:spcAft>
            </a:pPr>
            <a:r>
              <a:rPr lang="ru-RU" sz="2000" dirty="0">
                <a:effectLst>
                  <a:outerShdw blurRad="38100" dist="38100" dir="2700000" algn="tl">
                    <a:srgbClr val="000000">
                      <a:alpha val="43137"/>
                    </a:srgbClr>
                  </a:outerShdw>
                </a:effectLst>
                <a:latin typeface="Franklin Gothic Book" panose="020B0503020102020204" pitchFamily="34" charset="0"/>
              </a:rPr>
              <a:t>несоответствие плана форме, приведенной в приложении № 2;</a:t>
            </a:r>
          </a:p>
          <a:p>
            <a:pPr indent="450121" algn="just">
              <a:lnSpc>
                <a:spcPts val="2200"/>
              </a:lnSpc>
              <a:spcAft>
                <a:spcPts val="800"/>
              </a:spcAft>
            </a:pPr>
            <a:r>
              <a:rPr lang="ru-RU" sz="2000" dirty="0">
                <a:effectLst>
                  <a:outerShdw blurRad="38100" dist="38100" dir="2700000" algn="tl">
                    <a:srgbClr val="000000">
                      <a:alpha val="43137"/>
                    </a:srgbClr>
                  </a:outerShdw>
                </a:effectLst>
                <a:latin typeface="Franklin Gothic Book" panose="020B0503020102020204" pitchFamily="34" charset="0"/>
              </a:rPr>
              <a:t>несоответствие срока реализации плана сроку, предусмотренному пунктом </a:t>
            </a:r>
            <a:r>
              <a:rPr lang="ru-RU" sz="2000" dirty="0">
                <a:solidFill>
                  <a:schemeClr val="accent6">
                    <a:lumMod val="50000"/>
                  </a:schemeClr>
                </a:solidFill>
                <a:effectLst>
                  <a:outerShdw blurRad="38100" dist="38100" dir="2700000" algn="tl">
                    <a:srgbClr val="000000">
                      <a:alpha val="43137"/>
                    </a:srgbClr>
                  </a:outerShdw>
                </a:effectLst>
                <a:latin typeface="Franklin Gothic Book" panose="020B0503020102020204" pitchFamily="34" charset="0"/>
              </a:rPr>
              <a:t>116</a:t>
            </a:r>
            <a:r>
              <a:rPr lang="ru-RU" sz="2000" baseline="30000" dirty="0">
                <a:solidFill>
                  <a:schemeClr val="accent6">
                    <a:lumMod val="50000"/>
                  </a:schemeClr>
                </a:solidFill>
                <a:effectLst>
                  <a:outerShdw blurRad="38100" dist="38100" dir="2700000" algn="tl">
                    <a:srgbClr val="000000">
                      <a:alpha val="43137"/>
                    </a:srgbClr>
                  </a:outerShdw>
                </a:effectLst>
                <a:latin typeface="Franklin Gothic Book" panose="020B0503020102020204" pitchFamily="34" charset="0"/>
              </a:rPr>
              <a:t>1</a:t>
            </a:r>
            <a:r>
              <a:rPr lang="ru-RU" sz="2000" dirty="0">
                <a:effectLst>
                  <a:outerShdw blurRad="38100" dist="38100" dir="2700000" algn="tl">
                    <a:srgbClr val="000000">
                      <a:alpha val="43137"/>
                    </a:srgbClr>
                  </a:outerShdw>
                </a:effectLst>
                <a:latin typeface="Franklin Gothic Book" panose="020B0503020102020204" pitchFamily="34" charset="0"/>
              </a:rPr>
              <a:t>; </a:t>
            </a:r>
          </a:p>
          <a:p>
            <a:pPr indent="450121" algn="just">
              <a:lnSpc>
                <a:spcPts val="2200"/>
              </a:lnSpc>
              <a:spcAft>
                <a:spcPts val="800"/>
              </a:spcAft>
            </a:pPr>
            <a:r>
              <a:rPr lang="ru-RU" sz="2000" dirty="0">
                <a:effectLst>
                  <a:outerShdw blurRad="38100" dist="38100" dir="2700000" algn="tl">
                    <a:srgbClr val="000000">
                      <a:alpha val="43137"/>
                    </a:srgbClr>
                  </a:outerShdw>
                </a:effectLst>
                <a:latin typeface="Franklin Gothic Book" panose="020B0503020102020204" pitchFamily="34" charset="0"/>
              </a:rPr>
              <a:t>несоответствие мероприятий, указанных в плане мероприятиям, предусмотренным пунктом 116;</a:t>
            </a:r>
          </a:p>
          <a:p>
            <a:pPr indent="450121" algn="just">
              <a:lnSpc>
                <a:spcPts val="2200"/>
              </a:lnSpc>
              <a:spcAft>
                <a:spcPts val="800"/>
              </a:spcAft>
            </a:pPr>
            <a:r>
              <a:rPr lang="ru-RU" altLang="ru-RU" sz="2000" i="1" dirty="0">
                <a:effectLst>
                  <a:outerShdw blurRad="38100" dist="38100" dir="2700000" algn="tl">
                    <a:srgbClr val="000000">
                      <a:alpha val="43137"/>
                    </a:srgbClr>
                  </a:outerShdw>
                </a:effectLst>
                <a:latin typeface="Franklin Gothic Book" panose="020B0503020102020204" pitchFamily="34" charset="0"/>
                <a:ea typeface="Calibri" panose="020F0502020204030204" pitchFamily="34" charset="0"/>
                <a:cs typeface="Times New Roman" panose="02020603050405020304" pitchFamily="18" charset="0"/>
              </a:rPr>
              <a:t>необеспечение доступа абонентом представителей водоканала к объектам абонента для проверки обоснованности мероприятий плана</a:t>
            </a:r>
            <a:r>
              <a:rPr lang="ru-RU" altLang="ru-RU" sz="2000" i="1" dirty="0" smtClean="0">
                <a:effectLst>
                  <a:outerShdw blurRad="38100" dist="38100" dir="2700000" algn="tl">
                    <a:srgbClr val="000000">
                      <a:alpha val="43137"/>
                    </a:srgbClr>
                  </a:outerShdw>
                </a:effectLst>
                <a:latin typeface="Franklin Gothic Book" panose="020B0503020102020204" pitchFamily="34" charset="0"/>
                <a:ea typeface="Calibri" panose="020F0502020204030204" pitchFamily="34" charset="0"/>
                <a:cs typeface="Times New Roman" panose="02020603050405020304" pitchFamily="18" charset="0"/>
              </a:rPr>
              <a:t>.</a:t>
            </a:r>
            <a:endParaRPr lang="ru-RU" sz="2000" dirty="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ea typeface="Calibri" panose="020F0502020204030204" pitchFamily="34" charset="0"/>
              <a:cs typeface="Times New Roman" panose="02020603050405020304" pitchFamily="18" charset="0"/>
            </a:endParaRPr>
          </a:p>
        </p:txBody>
      </p:sp>
      <p:sp>
        <p:nvSpPr>
          <p:cNvPr id="2" name="Прямоугольник 1"/>
          <p:cNvSpPr/>
          <p:nvPr/>
        </p:nvSpPr>
        <p:spPr>
          <a:xfrm>
            <a:off x="550077" y="4726994"/>
            <a:ext cx="11055769" cy="1738938"/>
          </a:xfrm>
          <a:prstGeom prst="rect">
            <a:avLst/>
          </a:prstGeom>
          <a:noFill/>
        </p:spPr>
        <p:txBody>
          <a:bodyPr wrap="square" lIns="91420" tIns="45710" rIns="91420" bIns="45710">
            <a:spAutoFit/>
          </a:bodyPr>
          <a:lstStyle/>
          <a:p>
            <a:pPr indent="450121" algn="just">
              <a:lnSpc>
                <a:spcPct val="107000"/>
              </a:lnSpc>
              <a:spcAft>
                <a:spcPts val="800"/>
              </a:spcAft>
            </a:pPr>
            <a:r>
              <a:rPr lang="ru-RU" sz="2000" dirty="0">
                <a:solidFill>
                  <a:schemeClr val="accent6">
                    <a:lumMod val="50000"/>
                  </a:schemeClr>
                </a:solidFill>
                <a:effectLst>
                  <a:outerShdw blurRad="38100" dist="38100" dir="2700000" algn="tl">
                    <a:srgbClr val="000000">
                      <a:alpha val="43137"/>
                    </a:srgbClr>
                  </a:outerShdw>
                </a:effectLst>
                <a:latin typeface="Franklin Gothic Book" panose="020B0503020102020204" pitchFamily="34" charset="0"/>
              </a:rPr>
              <a:t>П. 116</a:t>
            </a:r>
            <a:r>
              <a:rPr lang="ru-RU" sz="2000" baseline="30000" dirty="0">
                <a:solidFill>
                  <a:schemeClr val="accent6">
                    <a:lumMod val="50000"/>
                  </a:schemeClr>
                </a:solidFill>
                <a:effectLst>
                  <a:outerShdw blurRad="38100" dist="38100" dir="2700000" algn="tl">
                    <a:srgbClr val="000000">
                      <a:alpha val="43137"/>
                    </a:srgbClr>
                  </a:outerShdw>
                </a:effectLst>
                <a:latin typeface="Franklin Gothic Book" panose="020B0503020102020204" pitchFamily="34" charset="0"/>
              </a:rPr>
              <a:t>3</a:t>
            </a:r>
            <a:r>
              <a:rPr lang="ru-RU" sz="2000" dirty="0">
                <a:solidFill>
                  <a:schemeClr val="accent6">
                    <a:lumMod val="50000"/>
                  </a:schemeClr>
                </a:solidFill>
                <a:effectLst>
                  <a:outerShdw blurRad="38100" dist="38100" dir="2700000" algn="tl">
                    <a:srgbClr val="000000">
                      <a:alpha val="43137"/>
                    </a:srgbClr>
                  </a:outerShdw>
                </a:effectLst>
                <a:latin typeface="Franklin Gothic Book" panose="020B0503020102020204" pitchFamily="34" charset="0"/>
              </a:rPr>
              <a:t>.    </a:t>
            </a:r>
            <a:r>
              <a:rPr lang="ru-RU" sz="2000" dirty="0">
                <a:effectLst>
                  <a:outerShdw blurRad="38100" dist="38100" dir="2700000" algn="tl">
                    <a:srgbClr val="000000">
                      <a:alpha val="43137"/>
                    </a:srgbClr>
                  </a:outerShdw>
                </a:effectLst>
                <a:latin typeface="Franklin Gothic Book" panose="020B0503020102020204" pitchFamily="34" charset="0"/>
              </a:rPr>
              <a:t>На период реализации плана абонент и водоканал вправе заключить соглашение, предусматривающее вычет из суммы платы абонента за негативное воздействие на работу ЦСВО документально подтвержденных затрат на реализацию мероприятий плана, фактически произведенных абонентом на дату внесения платы, но не более 50 процентов размера начисленной платы.</a:t>
            </a:r>
            <a:endParaRPr lang="ru-RU" sz="2000" dirty="0">
              <a:effectLst>
                <a:outerShdw blurRad="38100" dist="38100" dir="2700000" algn="tl">
                  <a:srgbClr val="000000">
                    <a:alpha val="43137"/>
                  </a:srgbClr>
                </a:outerShdw>
              </a:effectLst>
              <a:latin typeface="Franklin Gothic Book" panose="020B05030201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 xmlns:p14="http://schemas.microsoft.com/office/powerpoint/2010/main" val="16841342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565039" y="-28955"/>
            <a:ext cx="8733994" cy="461665"/>
          </a:xfrm>
          <a:prstGeom prst="rect">
            <a:avLst/>
          </a:prstGeom>
        </p:spPr>
        <p:txBody>
          <a:bodyPr wrap="none" lIns="91420" tIns="45710" rIns="91420" bIns="45710">
            <a:spAutoFit/>
          </a:bodyPr>
          <a:lstStyle/>
          <a:p>
            <a:r>
              <a:rPr lang="ru-RU" sz="2400" b="1" dirty="0" smtClean="0">
                <a:ln w="0"/>
                <a:solidFill>
                  <a:schemeClr val="tx1">
                    <a:lumMod val="65000"/>
                    <a:lumOff val="35000"/>
                  </a:schemeClr>
                </a:solidFill>
                <a:effectLst>
                  <a:outerShdw blurRad="38100" dist="19050" dir="2700000" algn="tl" rotWithShape="0">
                    <a:schemeClr val="dk1">
                      <a:alpha val="40000"/>
                    </a:schemeClr>
                  </a:outerShdw>
                </a:effectLst>
                <a:latin typeface="Franklin Gothic Book" panose="020B0503020102020204" pitchFamily="34" charset="0"/>
              </a:rPr>
              <a:t>Изменения  Правил холодного водоснабжения и водоотведения</a:t>
            </a:r>
            <a:endParaRPr lang="ru-RU" sz="2400" b="1" dirty="0">
              <a:ln w="0"/>
              <a:solidFill>
                <a:schemeClr val="tx1">
                  <a:lumMod val="65000"/>
                  <a:lumOff val="35000"/>
                </a:schemeClr>
              </a:solidFill>
              <a:effectLst>
                <a:outerShdw blurRad="38100" dist="19050" dir="2700000" algn="tl" rotWithShape="0">
                  <a:schemeClr val="dk1">
                    <a:alpha val="40000"/>
                  </a:schemeClr>
                </a:outerShdw>
              </a:effectLst>
            </a:endParaRPr>
          </a:p>
        </p:txBody>
      </p:sp>
      <p:sp>
        <p:nvSpPr>
          <p:cNvPr id="3" name="TextBox 2"/>
          <p:cNvSpPr txBox="1"/>
          <p:nvPr/>
        </p:nvSpPr>
        <p:spPr>
          <a:xfrm>
            <a:off x="258418" y="463831"/>
            <a:ext cx="9177131" cy="830997"/>
          </a:xfrm>
          <a:prstGeom prst="rect">
            <a:avLst/>
          </a:prstGeom>
          <a:noFill/>
        </p:spPr>
        <p:txBody>
          <a:bodyPr wrap="square" lIns="91420" tIns="45710" rIns="91420" bIns="45710" rtlCol="0">
            <a:spAutoFit/>
          </a:bodyPr>
          <a:lstStyle/>
          <a:p>
            <a:r>
              <a:rPr lang="ru-RU" sz="2400" b="1" dirty="0" smtClean="0">
                <a:solidFill>
                  <a:schemeClr val="accent6">
                    <a:lumMod val="50000"/>
                  </a:schemeClr>
                </a:solidFill>
                <a:effectLst>
                  <a:outerShdw blurRad="38100" dist="38100" dir="2700000" algn="tl">
                    <a:srgbClr val="000000">
                      <a:alpha val="43137"/>
                    </a:srgbClr>
                  </a:outerShdw>
                </a:effectLst>
                <a:latin typeface="Franklin Gothic Book" panose="020B0503020102020204" pitchFamily="34" charset="0"/>
              </a:rPr>
              <a:t>Установлена ответственность за нанесение вреда водному объекту от сброса сточных вод абонентов:  </a:t>
            </a:r>
            <a:endParaRPr lang="ru-RU" sz="2400" b="1" dirty="0">
              <a:solidFill>
                <a:schemeClr val="accent6">
                  <a:lumMod val="50000"/>
                </a:schemeClr>
              </a:solidFill>
              <a:effectLst>
                <a:outerShdw blurRad="38100" dist="38100" dir="2700000" algn="tl">
                  <a:srgbClr val="000000">
                    <a:alpha val="43137"/>
                  </a:srgbClr>
                </a:outerShdw>
              </a:effectLst>
              <a:latin typeface="Franklin Gothic Book" panose="020B0503020102020204" pitchFamily="34" charset="0"/>
            </a:endParaRPr>
          </a:p>
        </p:txBody>
      </p:sp>
      <p:sp>
        <p:nvSpPr>
          <p:cNvPr id="2" name="TextBox 1"/>
          <p:cNvSpPr txBox="1"/>
          <p:nvPr/>
        </p:nvSpPr>
        <p:spPr>
          <a:xfrm>
            <a:off x="1842052" y="901149"/>
            <a:ext cx="9819861" cy="3293209"/>
          </a:xfrm>
          <a:prstGeom prst="rect">
            <a:avLst/>
          </a:prstGeom>
          <a:noFill/>
        </p:spPr>
        <p:txBody>
          <a:bodyPr wrap="square" lIns="91420" tIns="45710" rIns="91420" bIns="45710" rtlCol="0">
            <a:spAutoFit/>
          </a:bodyPr>
          <a:lstStyle/>
          <a:p>
            <a:pPr algn="just">
              <a:lnSpc>
                <a:spcPts val="2798"/>
              </a:lnSpc>
            </a:pPr>
            <a:r>
              <a:rPr lang="ru-RU" sz="2000" b="1" dirty="0" smtClean="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rPr>
              <a:t>                                                  </a:t>
            </a:r>
            <a:r>
              <a:rPr lang="ru-RU" sz="2400" b="1" dirty="0" smtClean="0">
                <a:solidFill>
                  <a:schemeClr val="accent6">
                    <a:lumMod val="50000"/>
                  </a:schemeClr>
                </a:solidFill>
                <a:effectLst>
                  <a:outerShdw blurRad="38100" dist="38100" dir="2700000" algn="tl">
                    <a:srgbClr val="000000">
                      <a:alpha val="43137"/>
                    </a:srgbClr>
                  </a:outerShdw>
                </a:effectLst>
                <a:latin typeface="Franklin Gothic Book" panose="020B0503020102020204" pitchFamily="34" charset="0"/>
              </a:rPr>
              <a:t>П.121.  </a:t>
            </a:r>
            <a:r>
              <a:rPr lang="ru-RU" sz="2000" b="1" dirty="0" smtClean="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rPr>
              <a:t>Абонент обязан возместить в полном объеме фактически причиненный ущерб не только сооружениям ЦСВО. </a:t>
            </a:r>
          </a:p>
          <a:p>
            <a:pPr algn="just">
              <a:lnSpc>
                <a:spcPts val="2798"/>
              </a:lnSpc>
            </a:pPr>
            <a:r>
              <a:rPr lang="ru-RU" sz="2000" b="1" dirty="0" smtClean="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rPr>
              <a:t>«</a:t>
            </a:r>
            <a:r>
              <a:rPr lang="ru-RU" sz="2000" b="1" dirty="0" smtClean="0">
                <a:effectLst>
                  <a:outerShdw blurRad="38100" dist="38100" dir="2700000" algn="tl">
                    <a:srgbClr val="000000">
                      <a:alpha val="43137"/>
                    </a:srgbClr>
                  </a:outerShdw>
                </a:effectLst>
                <a:latin typeface="Franklin Gothic Book" panose="020B0503020102020204" pitchFamily="34" charset="0"/>
              </a:rPr>
              <a:t>Кроме </a:t>
            </a:r>
            <a:r>
              <a:rPr lang="ru-RU" sz="2000" b="1" dirty="0">
                <a:effectLst>
                  <a:outerShdw blurRad="38100" dist="38100" dir="2700000" algn="tl">
                    <a:srgbClr val="000000">
                      <a:alpha val="43137"/>
                    </a:srgbClr>
                  </a:outerShdw>
                </a:effectLst>
                <a:latin typeface="Franklin Gothic Book" panose="020B0503020102020204" pitchFamily="34" charset="0"/>
              </a:rPr>
              <a:t>того, </a:t>
            </a:r>
            <a:r>
              <a:rPr lang="ru-RU" sz="2000" b="1" dirty="0">
                <a:solidFill>
                  <a:srgbClr val="C00000"/>
                </a:solidFill>
                <a:effectLst>
                  <a:outerShdw blurRad="38100" dist="38100" dir="2700000" algn="tl">
                    <a:srgbClr val="000000">
                      <a:alpha val="43137"/>
                    </a:srgbClr>
                  </a:outerShdw>
                </a:effectLst>
                <a:latin typeface="Franklin Gothic Book" panose="020B0503020102020204" pitchFamily="34" charset="0"/>
              </a:rPr>
              <a:t>если сброс </a:t>
            </a:r>
            <a:r>
              <a:rPr lang="ru-RU" sz="2000" b="1" dirty="0">
                <a:effectLst>
                  <a:outerShdw blurRad="38100" dist="38100" dir="2700000" algn="tl">
                    <a:srgbClr val="000000">
                      <a:alpha val="43137"/>
                    </a:srgbClr>
                  </a:outerShdw>
                </a:effectLst>
                <a:latin typeface="Franklin Gothic Book" panose="020B0503020102020204" pitchFamily="34" charset="0"/>
              </a:rPr>
              <a:t>сточных вод </a:t>
            </a:r>
            <a:r>
              <a:rPr lang="ru-RU" sz="2000" b="1" dirty="0">
                <a:solidFill>
                  <a:srgbClr val="C00000"/>
                </a:solidFill>
                <a:effectLst>
                  <a:outerShdw blurRad="38100" dist="38100" dir="2700000" algn="tl">
                    <a:srgbClr val="000000">
                      <a:alpha val="43137"/>
                    </a:srgbClr>
                  </a:outerShdw>
                </a:effectLst>
                <a:latin typeface="Franklin Gothic Book" panose="020B0503020102020204" pitchFamily="34" charset="0"/>
              </a:rPr>
              <a:t>абонента повлек</a:t>
            </a:r>
            <a:r>
              <a:rPr lang="ru-RU" sz="2000" b="1" dirty="0">
                <a:effectLst>
                  <a:outerShdw blurRad="38100" dist="38100" dir="2700000" algn="tl">
                    <a:srgbClr val="000000">
                      <a:alpha val="43137"/>
                    </a:srgbClr>
                  </a:outerShdw>
                </a:effectLst>
                <a:latin typeface="Franklin Gothic Book" panose="020B0503020102020204" pitchFamily="34" charset="0"/>
              </a:rPr>
              <a:t> нарушение работы очистных сооружений и </a:t>
            </a:r>
            <a:r>
              <a:rPr lang="ru-RU" sz="2000" b="1" dirty="0">
                <a:solidFill>
                  <a:srgbClr val="C00000"/>
                </a:solidFill>
                <a:effectLst>
                  <a:outerShdw blurRad="38100" dist="38100" dir="2700000" algn="tl">
                    <a:srgbClr val="000000">
                      <a:alpha val="43137"/>
                    </a:srgbClr>
                  </a:outerShdw>
                </a:effectLst>
                <a:latin typeface="Franklin Gothic Book" panose="020B0503020102020204" pitchFamily="34" charset="0"/>
              </a:rPr>
              <a:t>сверхнормативные сбросы </a:t>
            </a:r>
            <a:r>
              <a:rPr lang="ru-RU" sz="2000" b="1" dirty="0">
                <a:effectLst>
                  <a:outerShdw blurRad="38100" dist="38100" dir="2700000" algn="tl">
                    <a:srgbClr val="000000">
                      <a:alpha val="43137"/>
                    </a:srgbClr>
                  </a:outerShdw>
                </a:effectLst>
                <a:latin typeface="Franklin Gothic Book" panose="020B0503020102020204" pitchFamily="34" charset="0"/>
              </a:rPr>
              <a:t>сточных вод </a:t>
            </a:r>
            <a:r>
              <a:rPr lang="ru-RU" sz="2000" b="1" dirty="0">
                <a:solidFill>
                  <a:srgbClr val="C00000"/>
                </a:solidFill>
                <a:effectLst>
                  <a:outerShdw blurRad="38100" dist="38100" dir="2700000" algn="tl">
                    <a:srgbClr val="000000">
                      <a:alpha val="43137"/>
                    </a:srgbClr>
                  </a:outerShdw>
                </a:effectLst>
                <a:latin typeface="Franklin Gothic Book" panose="020B0503020102020204" pitchFamily="34" charset="0"/>
              </a:rPr>
              <a:t>в водный объект</a:t>
            </a:r>
            <a:r>
              <a:rPr lang="ru-RU" sz="2000" b="1" dirty="0">
                <a:effectLst>
                  <a:outerShdw blurRad="38100" dist="38100" dir="2700000" algn="tl">
                    <a:srgbClr val="000000">
                      <a:alpha val="43137"/>
                    </a:srgbClr>
                  </a:outerShdw>
                </a:effectLst>
                <a:latin typeface="Franklin Gothic Book" panose="020B0503020102020204" pitchFamily="34" charset="0"/>
              </a:rPr>
              <a:t>, абонент </a:t>
            </a:r>
            <a:r>
              <a:rPr lang="ru-RU" sz="2000" b="1" dirty="0">
                <a:solidFill>
                  <a:srgbClr val="C00000"/>
                </a:solidFill>
                <a:effectLst>
                  <a:outerShdw blurRad="38100" dist="38100" dir="2700000" algn="tl">
                    <a:srgbClr val="000000">
                      <a:alpha val="43137"/>
                    </a:srgbClr>
                  </a:outerShdw>
                </a:effectLst>
                <a:latin typeface="Franklin Gothic Book" panose="020B0503020102020204" pitchFamily="34" charset="0"/>
              </a:rPr>
              <a:t>обязан</a:t>
            </a:r>
            <a:r>
              <a:rPr lang="ru-RU" sz="2000" b="1" dirty="0">
                <a:effectLst>
                  <a:outerShdw blurRad="38100" dist="38100" dir="2700000" algn="tl">
                    <a:srgbClr val="000000">
                      <a:alpha val="43137"/>
                    </a:srgbClr>
                  </a:outerShdw>
                </a:effectLst>
                <a:latin typeface="Franklin Gothic Book" panose="020B0503020102020204" pitchFamily="34" charset="0"/>
              </a:rPr>
              <a:t> в течение 10 рабочих дней со дня письменного требования организации, осуществляющей очистку сточных вод, </a:t>
            </a:r>
            <a:r>
              <a:rPr lang="ru-RU" sz="2000" b="1" dirty="0">
                <a:solidFill>
                  <a:srgbClr val="C00000"/>
                </a:solidFill>
                <a:effectLst>
                  <a:outerShdw blurRad="38100" dist="38100" dir="2700000" algn="tl">
                    <a:srgbClr val="000000">
                      <a:alpha val="43137"/>
                    </a:srgbClr>
                  </a:outerShdw>
                </a:effectLst>
                <a:latin typeface="Franklin Gothic Book" panose="020B0503020102020204" pitchFamily="34" charset="0"/>
              </a:rPr>
              <a:t>компенсировать</a:t>
            </a:r>
            <a:r>
              <a:rPr lang="ru-RU" sz="2000" b="1" dirty="0">
                <a:effectLst>
                  <a:outerShdw blurRad="38100" dist="38100" dir="2700000" algn="tl">
                    <a:srgbClr val="000000">
                      <a:alpha val="43137"/>
                    </a:srgbClr>
                  </a:outerShdw>
                </a:effectLst>
                <a:latin typeface="Franklin Gothic Book" panose="020B0503020102020204" pitchFamily="34" charset="0"/>
              </a:rPr>
              <a:t> ей дополнительные </a:t>
            </a:r>
            <a:r>
              <a:rPr lang="ru-RU" sz="2000" b="1" dirty="0">
                <a:solidFill>
                  <a:srgbClr val="C00000"/>
                </a:solidFill>
                <a:effectLst>
                  <a:outerShdw blurRad="38100" dist="38100" dir="2700000" algn="tl">
                    <a:srgbClr val="000000">
                      <a:alpha val="43137"/>
                    </a:srgbClr>
                  </a:outerShdw>
                </a:effectLst>
                <a:latin typeface="Franklin Gothic Book" panose="020B0503020102020204" pitchFamily="34" charset="0"/>
              </a:rPr>
              <a:t>расходы</a:t>
            </a:r>
            <a:r>
              <a:rPr lang="ru-RU" sz="2000" b="1" dirty="0">
                <a:effectLst>
                  <a:outerShdw blurRad="38100" dist="38100" dir="2700000" algn="tl">
                    <a:srgbClr val="000000">
                      <a:alpha val="43137"/>
                    </a:srgbClr>
                  </a:outerShdw>
                </a:effectLst>
                <a:latin typeface="Franklin Gothic Book" panose="020B0503020102020204" pitchFamily="34" charset="0"/>
              </a:rPr>
              <a:t>, </a:t>
            </a:r>
            <a:r>
              <a:rPr lang="ru-RU" sz="2000" b="1" dirty="0">
                <a:solidFill>
                  <a:srgbClr val="C00000"/>
                </a:solidFill>
                <a:effectLst>
                  <a:outerShdw blurRad="38100" dist="38100" dir="2700000" algn="tl">
                    <a:srgbClr val="000000">
                      <a:alpha val="43137"/>
                    </a:srgbClr>
                  </a:outerShdw>
                </a:effectLst>
                <a:latin typeface="Franklin Gothic Book" panose="020B0503020102020204" pitchFamily="34" charset="0"/>
              </a:rPr>
              <a:t>связанные с увеличением платы за сверхнормативный сброс сточных вод и вред, причиненный водному объекту</a:t>
            </a:r>
            <a:r>
              <a:rPr lang="ru-RU" sz="2000" b="1" dirty="0">
                <a:effectLst>
                  <a:outerShdw blurRad="38100" dist="38100" dir="2700000" algn="tl">
                    <a:srgbClr val="000000">
                      <a:alpha val="43137"/>
                    </a:srgbClr>
                  </a:outerShdw>
                </a:effectLst>
                <a:latin typeface="Franklin Gothic Book" panose="020B0503020102020204" pitchFamily="34" charset="0"/>
              </a:rPr>
              <a:t>, определяемой и взимаемой в порядке, установленном законодательством Российской Федерации об охране окружающей среды.</a:t>
            </a:r>
            <a:r>
              <a:rPr lang="ru-RU" sz="2000" b="1" dirty="0" smtClean="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rPr>
              <a:t> </a:t>
            </a:r>
            <a:endParaRPr lang="ru-RU" sz="2000" b="1" dirty="0">
              <a:solidFill>
                <a:schemeClr val="tx1">
                  <a:lumMod val="85000"/>
                  <a:lumOff val="15000"/>
                </a:schemeClr>
              </a:solidFill>
              <a:effectLst>
                <a:outerShdw blurRad="38100" dist="38100" dir="2700000" algn="tl">
                  <a:srgbClr val="000000">
                    <a:alpha val="43137"/>
                  </a:srgbClr>
                </a:outerShdw>
              </a:effectLst>
              <a:latin typeface="Franklin Gothic Book" panose="020B0503020102020204" pitchFamily="34" charset="0"/>
            </a:endParaRPr>
          </a:p>
        </p:txBody>
      </p:sp>
      <p:sp>
        <p:nvSpPr>
          <p:cNvPr id="5" name="TextBox 4"/>
          <p:cNvSpPr txBox="1"/>
          <p:nvPr/>
        </p:nvSpPr>
        <p:spPr>
          <a:xfrm>
            <a:off x="410817" y="4300340"/>
            <a:ext cx="10906540" cy="1200329"/>
          </a:xfrm>
          <a:prstGeom prst="rect">
            <a:avLst/>
          </a:prstGeom>
          <a:noFill/>
        </p:spPr>
        <p:txBody>
          <a:bodyPr wrap="square" lIns="91420" tIns="45710" rIns="91420" bIns="45710" rtlCol="0">
            <a:spAutoFit/>
          </a:bodyPr>
          <a:lstStyle/>
          <a:p>
            <a:r>
              <a:rPr lang="ru-RU" sz="2400" b="1" dirty="0" smtClean="0">
                <a:solidFill>
                  <a:schemeClr val="accent6">
                    <a:lumMod val="50000"/>
                  </a:schemeClr>
                </a:solidFill>
                <a:effectLst>
                  <a:outerShdw blurRad="38100" dist="38100" dir="2700000" algn="tl">
                    <a:srgbClr val="000000">
                      <a:alpha val="43137"/>
                    </a:srgbClr>
                  </a:outerShdw>
                </a:effectLst>
                <a:latin typeface="Franklin Gothic Book" panose="020B0503020102020204" pitchFamily="34" charset="0"/>
              </a:rPr>
              <a:t>Установлен порядок оповещения в случае осуществления абонентом залпового сброса загрязняющих веществ со сточными водами, Дано определение залпового сброса :  </a:t>
            </a:r>
            <a:endParaRPr lang="ru-RU" sz="2400" b="1" dirty="0">
              <a:solidFill>
                <a:schemeClr val="accent6">
                  <a:lumMod val="50000"/>
                </a:schemeClr>
              </a:solidFill>
              <a:effectLst>
                <a:outerShdw blurRad="38100" dist="38100" dir="2700000" algn="tl">
                  <a:srgbClr val="000000">
                    <a:alpha val="43137"/>
                  </a:srgbClr>
                </a:outerShdw>
              </a:effectLst>
              <a:latin typeface="Franklin Gothic Book" panose="020B0503020102020204" pitchFamily="34" charset="0"/>
            </a:endParaRPr>
          </a:p>
        </p:txBody>
      </p:sp>
      <p:sp>
        <p:nvSpPr>
          <p:cNvPr id="6" name="TextBox 5"/>
          <p:cNvSpPr txBox="1"/>
          <p:nvPr/>
        </p:nvSpPr>
        <p:spPr>
          <a:xfrm>
            <a:off x="410818" y="5115336"/>
            <a:ext cx="11158330" cy="1528624"/>
          </a:xfrm>
          <a:prstGeom prst="rect">
            <a:avLst/>
          </a:prstGeom>
          <a:noFill/>
        </p:spPr>
        <p:txBody>
          <a:bodyPr wrap="square" lIns="91420" tIns="45710" rIns="91420" bIns="45710" rtlCol="0">
            <a:spAutoFit/>
          </a:bodyPr>
          <a:lstStyle/>
          <a:p>
            <a:pPr algn="just">
              <a:lnSpc>
                <a:spcPts val="2798"/>
              </a:lnSpc>
            </a:pPr>
            <a:r>
              <a:rPr lang="ru-RU" sz="2000" b="1" dirty="0" smtClean="0">
                <a:latin typeface="Franklin Gothic Book" panose="020B0503020102020204" pitchFamily="34" charset="0"/>
              </a:rPr>
              <a:t>                                      . </a:t>
            </a:r>
            <a:r>
              <a:rPr lang="ru-RU" sz="2400" b="1" dirty="0" smtClean="0">
                <a:solidFill>
                  <a:schemeClr val="accent6">
                    <a:lumMod val="50000"/>
                  </a:schemeClr>
                </a:solidFill>
                <a:latin typeface="Franklin Gothic Book" panose="020B0503020102020204" pitchFamily="34" charset="0"/>
              </a:rPr>
              <a:t>П. 122. </a:t>
            </a:r>
            <a:r>
              <a:rPr lang="ru-RU" sz="2000" b="1" dirty="0">
                <a:latin typeface="Franklin Gothic Book" panose="020B0503020102020204" pitchFamily="34" charset="0"/>
              </a:rPr>
              <a:t>В случае залпового сброса </a:t>
            </a:r>
            <a:r>
              <a:rPr lang="ru-RU" sz="2000" b="1" dirty="0" smtClean="0">
                <a:latin typeface="Franklin Gothic Book" panose="020B0503020102020204" pitchFamily="34" charset="0"/>
              </a:rPr>
              <a:t>загрязняющих веществ (сброса загрязняющих веществ в составе сточных вод с превышением более чем в 20 раз установленных максимально допустимых показателей и концентраций) абонент </a:t>
            </a:r>
            <a:r>
              <a:rPr lang="ru-RU" sz="2000" b="1" dirty="0">
                <a:latin typeface="Franklin Gothic Book" panose="020B0503020102020204" pitchFamily="34" charset="0"/>
              </a:rPr>
              <a:t>обязан известить о таком событии организацию, осуществляющую водоотведение, в течение одного часа</a:t>
            </a:r>
            <a:r>
              <a:rPr lang="ru-RU" sz="2000" b="1" dirty="0" smtClean="0">
                <a:latin typeface="Franklin Gothic Book" panose="020B0503020102020204" pitchFamily="34" charset="0"/>
              </a:rPr>
              <a:t>.  </a:t>
            </a:r>
            <a:endParaRPr lang="ru-RU" sz="2000" b="1" dirty="0">
              <a:latin typeface="Franklin Gothic Book" panose="020B0503020102020204" pitchFamily="34" charset="0"/>
            </a:endParaRPr>
          </a:p>
        </p:txBody>
      </p:sp>
    </p:spTree>
    <p:extLst>
      <p:ext uri="{BB962C8B-B14F-4D97-AF65-F5344CB8AC3E}">
        <p14:creationId xmlns="" xmlns:p14="http://schemas.microsoft.com/office/powerpoint/2010/main" val="8703400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Стрелка углом вверх 20"/>
          <p:cNvSpPr/>
          <p:nvPr/>
        </p:nvSpPr>
        <p:spPr>
          <a:xfrm rot="5400000">
            <a:off x="5116832" y="1889762"/>
            <a:ext cx="2034540" cy="5295900"/>
          </a:xfrm>
          <a:prstGeom prst="bentUpArrow">
            <a:avLst>
              <a:gd name="adj1" fmla="val 14449"/>
              <a:gd name="adj2" fmla="val 18239"/>
              <a:gd name="adj3" fmla="val 20393"/>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lIns="91420" tIns="45710" rIns="91420" bIns="45710" rtlCol="0" anchor="ctr"/>
          <a:lstStyle/>
          <a:p>
            <a:pPr algn="ctr"/>
            <a:endParaRPr lang="ru-RU"/>
          </a:p>
        </p:txBody>
      </p:sp>
      <p:sp>
        <p:nvSpPr>
          <p:cNvPr id="20" name="Стрелка углом вверх 19"/>
          <p:cNvSpPr/>
          <p:nvPr/>
        </p:nvSpPr>
        <p:spPr>
          <a:xfrm rot="5400000">
            <a:off x="3540442" y="1397320"/>
            <a:ext cx="3034666" cy="7280910"/>
          </a:xfrm>
          <a:prstGeom prst="bentUpArrow">
            <a:avLst>
              <a:gd name="adj1" fmla="val 9049"/>
              <a:gd name="adj2" fmla="val 11256"/>
              <a:gd name="adj3" fmla="val 13710"/>
            </a:avLst>
          </a:prstGeom>
        </p:spPr>
        <p:style>
          <a:lnRef idx="2">
            <a:schemeClr val="accent1">
              <a:shade val="50000"/>
            </a:schemeClr>
          </a:lnRef>
          <a:fillRef idx="1">
            <a:schemeClr val="accent1"/>
          </a:fillRef>
          <a:effectRef idx="0">
            <a:schemeClr val="accent1"/>
          </a:effectRef>
          <a:fontRef idx="minor">
            <a:schemeClr val="lt1"/>
          </a:fontRef>
        </p:style>
        <p:txBody>
          <a:bodyPr lIns="91420" tIns="45710" rIns="91420" bIns="45710" rtlCol="0" anchor="ctr"/>
          <a:lstStyle/>
          <a:p>
            <a:pPr algn="ctr"/>
            <a:endParaRPr lang="ru-RU"/>
          </a:p>
        </p:txBody>
      </p:sp>
      <p:sp>
        <p:nvSpPr>
          <p:cNvPr id="19" name="Стрелка углом 18"/>
          <p:cNvSpPr/>
          <p:nvPr/>
        </p:nvSpPr>
        <p:spPr>
          <a:xfrm rot="5400000">
            <a:off x="6515100" y="1097280"/>
            <a:ext cx="1737360" cy="5509260"/>
          </a:xfrm>
          <a:prstGeom prst="bentArrow">
            <a:avLst>
              <a:gd name="adj1" fmla="val 14209"/>
              <a:gd name="adj2" fmla="val 17102"/>
              <a:gd name="adj3" fmla="val 14924"/>
              <a:gd name="adj4" fmla="val 43750"/>
            </a:avLst>
          </a:prstGeom>
          <a:solidFill>
            <a:srgbClr val="009900"/>
          </a:solidFill>
        </p:spPr>
        <p:style>
          <a:lnRef idx="2">
            <a:schemeClr val="accent1">
              <a:shade val="50000"/>
            </a:schemeClr>
          </a:lnRef>
          <a:fillRef idx="1">
            <a:schemeClr val="accent1"/>
          </a:fillRef>
          <a:effectRef idx="0">
            <a:schemeClr val="accent1"/>
          </a:effectRef>
          <a:fontRef idx="minor">
            <a:schemeClr val="lt1"/>
          </a:fontRef>
        </p:style>
        <p:txBody>
          <a:bodyPr lIns="91420" tIns="45710" rIns="91420" bIns="45710" rtlCol="0" anchor="ctr"/>
          <a:lstStyle/>
          <a:p>
            <a:pPr algn="ctr"/>
            <a:endParaRPr lang="ru-RU">
              <a:solidFill>
                <a:schemeClr val="tx1"/>
              </a:solidFill>
            </a:endParaRPr>
          </a:p>
        </p:txBody>
      </p:sp>
      <p:sp>
        <p:nvSpPr>
          <p:cNvPr id="18" name="Стрелка углом 17"/>
          <p:cNvSpPr/>
          <p:nvPr/>
        </p:nvSpPr>
        <p:spPr>
          <a:xfrm rot="5400000">
            <a:off x="6275070" y="-274320"/>
            <a:ext cx="3337560" cy="6560820"/>
          </a:xfrm>
          <a:prstGeom prst="bentArrow">
            <a:avLst>
              <a:gd name="adj1" fmla="val 7977"/>
              <a:gd name="adj2" fmla="val 10550"/>
              <a:gd name="adj3" fmla="val 11144"/>
              <a:gd name="adj4" fmla="val 43750"/>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lIns="91420" tIns="45710" rIns="91420" bIns="45710" rtlCol="0" anchor="ctr"/>
          <a:lstStyle/>
          <a:p>
            <a:pPr algn="ctr"/>
            <a:endParaRPr lang="ru-RU">
              <a:solidFill>
                <a:schemeClr val="tx1"/>
              </a:solidFill>
            </a:endParaRPr>
          </a:p>
        </p:txBody>
      </p:sp>
      <p:sp>
        <p:nvSpPr>
          <p:cNvPr id="4" name="TextBox 3"/>
          <p:cNvSpPr txBox="1"/>
          <p:nvPr/>
        </p:nvSpPr>
        <p:spPr>
          <a:xfrm>
            <a:off x="33051" y="440680"/>
            <a:ext cx="12095991" cy="507811"/>
          </a:xfrm>
          <a:prstGeom prst="rect">
            <a:avLst/>
          </a:prstGeom>
          <a:noFill/>
        </p:spPr>
        <p:txBody>
          <a:bodyPr wrap="square" lIns="91420" tIns="45710" rIns="91420" bIns="45710" rtlCol="0">
            <a:spAutoFit/>
          </a:bodyPr>
          <a:lstStyle/>
          <a:p>
            <a:pPr algn="ctr"/>
            <a:r>
              <a:rPr lang="ru-RU" sz="2700" dirty="0" smtClean="0">
                <a:solidFill>
                  <a:srgbClr val="C00000"/>
                </a:solidFill>
                <a:effectLst>
                  <a:outerShdw blurRad="38100" dist="38100" dir="2700000" algn="tl">
                    <a:srgbClr val="000000">
                      <a:alpha val="43137"/>
                    </a:srgbClr>
                  </a:outerShdw>
                </a:effectLst>
                <a:latin typeface="Comic Sans MS" panose="030F0702030302020204" pitchFamily="66" charset="0"/>
              </a:rPr>
              <a:t>«Новая Система</a:t>
            </a:r>
            <a:r>
              <a:rPr lang="ru-RU" sz="2700" dirty="0">
                <a:solidFill>
                  <a:srgbClr val="C00000"/>
                </a:solidFill>
                <a:effectLst>
                  <a:outerShdw blurRad="38100" dist="38100" dir="2700000" algn="tl">
                    <a:srgbClr val="000000">
                      <a:alpha val="43137"/>
                    </a:srgbClr>
                  </a:outerShdw>
                </a:effectLst>
                <a:latin typeface="Comic Sans MS" panose="030F0702030302020204" pitchFamily="66" charset="0"/>
              </a:rPr>
              <a:t>» платы абонентов за негативное воздействие </a:t>
            </a:r>
            <a:r>
              <a:rPr lang="ru-RU" sz="2700" dirty="0" smtClean="0">
                <a:solidFill>
                  <a:srgbClr val="C00000"/>
                </a:solidFill>
                <a:effectLst>
                  <a:outerShdw blurRad="38100" dist="38100" dir="2700000" algn="tl">
                    <a:srgbClr val="000000">
                      <a:alpha val="43137"/>
                    </a:srgbClr>
                  </a:outerShdw>
                </a:effectLst>
                <a:latin typeface="Comic Sans MS" panose="030F0702030302020204" pitchFamily="66" charset="0"/>
              </a:rPr>
              <a:t>на ЦСВО</a:t>
            </a:r>
            <a:endParaRPr lang="ru-RU" sz="2700" dirty="0">
              <a:solidFill>
                <a:srgbClr val="C00000"/>
              </a:solidFill>
              <a:effectLst>
                <a:outerShdw blurRad="38100" dist="38100" dir="2700000" algn="tl">
                  <a:srgbClr val="000000">
                    <a:alpha val="43137"/>
                  </a:srgbClr>
                </a:outerShdw>
              </a:effectLst>
              <a:latin typeface="Comic Sans MS" panose="030F0702030302020204" pitchFamily="66" charset="0"/>
            </a:endParaRPr>
          </a:p>
        </p:txBody>
      </p:sp>
      <p:pic>
        <p:nvPicPr>
          <p:cNvPr id="5" name="Рисунок 4"/>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94312" y="1062992"/>
            <a:ext cx="4450823" cy="2388870"/>
          </a:xfrm>
          <a:prstGeom prst="roundRect">
            <a:avLst>
              <a:gd name="adj" fmla="val 11111"/>
            </a:avLst>
          </a:prstGeom>
          <a:ln w="28575" cap="rnd">
            <a:solidFill>
              <a:srgbClr val="C00000"/>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
        <p:nvSpPr>
          <p:cNvPr id="6" name="TextBox 5"/>
          <p:cNvSpPr txBox="1"/>
          <p:nvPr/>
        </p:nvSpPr>
        <p:spPr>
          <a:xfrm rot="19946034">
            <a:off x="557131" y="2186588"/>
            <a:ext cx="1005080" cy="307777"/>
          </a:xfrm>
          <a:prstGeom prst="rect">
            <a:avLst/>
          </a:prstGeom>
          <a:noFill/>
        </p:spPr>
        <p:txBody>
          <a:bodyPr wrap="square" lIns="91420" tIns="45710" rIns="91420" bIns="45710" rtlCol="0">
            <a:spAutoFit/>
          </a:bodyPr>
          <a:lstStyle/>
          <a:p>
            <a:r>
              <a:rPr lang="ru-RU" sz="1400" dirty="0">
                <a:solidFill>
                  <a:schemeClr val="tx2">
                    <a:lumMod val="75000"/>
                  </a:schemeClr>
                </a:solidFill>
                <a:effectLst>
                  <a:outerShdw blurRad="38100" dist="38100" dir="2700000" algn="tl">
                    <a:srgbClr val="000000">
                      <a:alpha val="43137"/>
                    </a:srgbClr>
                  </a:outerShdw>
                </a:effectLst>
                <a:latin typeface="Franklin Gothic Demi Cond" panose="020B0706030402020204" pitchFamily="34" charset="0"/>
              </a:rPr>
              <a:t>Выпуск 1</a:t>
            </a:r>
          </a:p>
        </p:txBody>
      </p:sp>
      <p:sp>
        <p:nvSpPr>
          <p:cNvPr id="7" name="TextBox 6"/>
          <p:cNvSpPr txBox="1"/>
          <p:nvPr/>
        </p:nvSpPr>
        <p:spPr>
          <a:xfrm>
            <a:off x="1538527" y="2099351"/>
            <a:ext cx="1005080" cy="307777"/>
          </a:xfrm>
          <a:prstGeom prst="rect">
            <a:avLst/>
          </a:prstGeom>
          <a:noFill/>
        </p:spPr>
        <p:txBody>
          <a:bodyPr wrap="square" lIns="91420" tIns="45710" rIns="91420" bIns="45710" rtlCol="0">
            <a:spAutoFit/>
          </a:bodyPr>
          <a:lstStyle/>
          <a:p>
            <a:r>
              <a:rPr lang="ru-RU" sz="1400" dirty="0">
                <a:solidFill>
                  <a:schemeClr val="tx2">
                    <a:lumMod val="75000"/>
                  </a:schemeClr>
                </a:solidFill>
                <a:effectLst>
                  <a:outerShdw blurRad="38100" dist="38100" dir="2700000" algn="tl">
                    <a:srgbClr val="000000">
                      <a:alpha val="43137"/>
                    </a:srgbClr>
                  </a:outerShdw>
                </a:effectLst>
                <a:latin typeface="Franklin Gothic Demi Cond" panose="020B0706030402020204" pitchFamily="34" charset="0"/>
              </a:rPr>
              <a:t>Выпуск 2</a:t>
            </a:r>
          </a:p>
        </p:txBody>
      </p:sp>
      <p:sp>
        <p:nvSpPr>
          <p:cNvPr id="8" name="TextBox 7"/>
          <p:cNvSpPr txBox="1"/>
          <p:nvPr/>
        </p:nvSpPr>
        <p:spPr>
          <a:xfrm rot="1242111">
            <a:off x="2471239" y="1948018"/>
            <a:ext cx="1005080" cy="307777"/>
          </a:xfrm>
          <a:prstGeom prst="rect">
            <a:avLst/>
          </a:prstGeom>
          <a:noFill/>
        </p:spPr>
        <p:txBody>
          <a:bodyPr wrap="square" lIns="91420" tIns="45710" rIns="91420" bIns="45710" rtlCol="0">
            <a:spAutoFit/>
          </a:bodyPr>
          <a:lstStyle/>
          <a:p>
            <a:r>
              <a:rPr lang="ru-RU" sz="1400" dirty="0">
                <a:solidFill>
                  <a:schemeClr val="tx2">
                    <a:lumMod val="75000"/>
                  </a:schemeClr>
                </a:solidFill>
                <a:effectLst>
                  <a:outerShdw blurRad="38100" dist="38100" dir="2700000" algn="tl">
                    <a:srgbClr val="000000">
                      <a:alpha val="43137"/>
                    </a:srgbClr>
                  </a:outerShdw>
                </a:effectLst>
                <a:latin typeface="Franklin Gothic Demi Cond" panose="020B0706030402020204" pitchFamily="34" charset="0"/>
              </a:rPr>
              <a:t>Выпуск 3</a:t>
            </a:r>
          </a:p>
        </p:txBody>
      </p:sp>
      <p:sp>
        <p:nvSpPr>
          <p:cNvPr id="9" name="TextBox 8"/>
          <p:cNvSpPr txBox="1"/>
          <p:nvPr/>
        </p:nvSpPr>
        <p:spPr>
          <a:xfrm rot="3031587">
            <a:off x="3645010" y="1705143"/>
            <a:ext cx="474691" cy="338554"/>
          </a:xfrm>
          <a:prstGeom prst="rect">
            <a:avLst/>
          </a:prstGeom>
          <a:noFill/>
        </p:spPr>
        <p:txBody>
          <a:bodyPr wrap="square" lIns="91420" tIns="45710" rIns="91420" bIns="45710" rtlCol="0">
            <a:spAutoFit/>
          </a:bodyPr>
          <a:lstStyle/>
          <a:p>
            <a:r>
              <a:rPr lang="ru-RU" sz="1600" dirty="0">
                <a:solidFill>
                  <a:schemeClr val="tx2">
                    <a:lumMod val="75000"/>
                  </a:schemeClr>
                </a:solidFill>
                <a:effectLst>
                  <a:outerShdw blurRad="38100" dist="38100" dir="2700000" algn="tl">
                    <a:srgbClr val="000000">
                      <a:alpha val="43137"/>
                    </a:srgbClr>
                  </a:outerShdw>
                </a:effectLst>
                <a:latin typeface="Franklin Gothic Demi Cond" panose="020B0706030402020204" pitchFamily="34" charset="0"/>
              </a:rPr>
              <a:t>4</a:t>
            </a:r>
          </a:p>
        </p:txBody>
      </p:sp>
      <p:sp>
        <p:nvSpPr>
          <p:cNvPr id="10" name="TextBox 9"/>
          <p:cNvSpPr txBox="1"/>
          <p:nvPr/>
        </p:nvSpPr>
        <p:spPr>
          <a:xfrm>
            <a:off x="1777668" y="1037938"/>
            <a:ext cx="1534025" cy="461665"/>
          </a:xfrm>
          <a:prstGeom prst="rect">
            <a:avLst/>
          </a:prstGeom>
          <a:noFill/>
        </p:spPr>
        <p:txBody>
          <a:bodyPr wrap="square" lIns="91420" tIns="45710" rIns="91420" bIns="45710" rtlCol="0">
            <a:spAutoFit/>
          </a:bodyPr>
          <a:lstStyle/>
          <a:p>
            <a:pPr algn="ctr"/>
            <a:r>
              <a:rPr lang="ru-RU" sz="2400" dirty="0">
                <a:effectLst>
                  <a:outerShdw blurRad="38100" dist="38100" dir="2700000" algn="tl">
                    <a:srgbClr val="000000">
                      <a:alpha val="43137"/>
                    </a:srgbClr>
                  </a:outerShdw>
                </a:effectLst>
                <a:latin typeface="Franklin Gothic Demi Cond" panose="020B0706030402020204" pitchFamily="34" charset="0"/>
              </a:rPr>
              <a:t>абонент</a:t>
            </a:r>
          </a:p>
        </p:txBody>
      </p:sp>
      <p:sp>
        <p:nvSpPr>
          <p:cNvPr id="11" name="TextBox 10"/>
          <p:cNvSpPr txBox="1"/>
          <p:nvPr/>
        </p:nvSpPr>
        <p:spPr>
          <a:xfrm>
            <a:off x="295049" y="3978567"/>
            <a:ext cx="2505303" cy="1815882"/>
          </a:xfrm>
          <a:prstGeom prst="rect">
            <a:avLst/>
          </a:prstGeom>
          <a:solidFill>
            <a:srgbClr val="FF9900"/>
          </a:solidFill>
        </p:spPr>
        <p:style>
          <a:lnRef idx="0">
            <a:schemeClr val="accent6"/>
          </a:lnRef>
          <a:fillRef idx="3">
            <a:schemeClr val="accent6"/>
          </a:fillRef>
          <a:effectRef idx="3">
            <a:schemeClr val="accent6"/>
          </a:effectRef>
          <a:fontRef idx="minor">
            <a:schemeClr val="lt1"/>
          </a:fontRef>
        </p:style>
        <p:txBody>
          <a:bodyPr wrap="square" lIns="91420" tIns="45710" rIns="91420" bIns="45710" rtlCol="0">
            <a:spAutoFit/>
          </a:bodyPr>
          <a:lstStyle/>
          <a:p>
            <a:pPr algn="ctr"/>
            <a:r>
              <a:rPr lang="ru-RU" sz="1600" dirty="0">
                <a:effectLst>
                  <a:outerShdw blurRad="38100" dist="38100" dir="2700000" algn="tl">
                    <a:srgbClr val="000000">
                      <a:alpha val="43137"/>
                    </a:srgbClr>
                  </a:outerShdw>
                </a:effectLst>
                <a:latin typeface="Franklin Gothic Demi Cond" panose="020B0706030402020204" pitchFamily="34" charset="0"/>
              </a:rPr>
              <a:t>Если сброс сточных вод осуществляется с нарушением требований  п.113, если не заключен особый договор по п.114</a:t>
            </a:r>
            <a:r>
              <a:rPr lang="ru-RU" sz="1600" dirty="0" smtClean="0">
                <a:effectLst>
                  <a:outerShdw blurRad="38100" dist="38100" dir="2700000" algn="tl">
                    <a:srgbClr val="000000">
                      <a:alpha val="43137"/>
                    </a:srgbClr>
                  </a:outerShdw>
                </a:effectLst>
                <a:latin typeface="Franklin Gothic Demi Cond" panose="020B0706030402020204" pitchFamily="34" charset="0"/>
              </a:rPr>
              <a:t>,  </a:t>
            </a:r>
            <a:r>
              <a:rPr lang="ru-RU" sz="1600" dirty="0">
                <a:effectLst>
                  <a:outerShdw blurRad="38100" dist="38100" dir="2700000" algn="tl">
                    <a:srgbClr val="000000">
                      <a:alpha val="43137"/>
                    </a:srgbClr>
                  </a:outerShdw>
                </a:effectLst>
                <a:latin typeface="Franklin Gothic Demi Cond" panose="020B0706030402020204" pitchFamily="34" charset="0"/>
              </a:rPr>
              <a:t>плата осуществляется по п. </a:t>
            </a:r>
            <a:r>
              <a:rPr lang="ru-RU" sz="1600" dirty="0" smtClean="0">
                <a:effectLst>
                  <a:outerShdw blurRad="38100" dist="38100" dir="2700000" algn="tl">
                    <a:srgbClr val="000000">
                      <a:alpha val="43137"/>
                    </a:srgbClr>
                  </a:outerShdw>
                </a:effectLst>
                <a:latin typeface="Franklin Gothic Demi Cond" panose="020B0706030402020204" pitchFamily="34" charset="0"/>
              </a:rPr>
              <a:t>120: П=Кк </a:t>
            </a:r>
            <a:r>
              <a:rPr lang="ru-RU" sz="1600" dirty="0">
                <a:effectLst>
                  <a:outerShdw blurRad="38100" dist="38100" dir="2700000" algn="tl">
                    <a:srgbClr val="000000">
                      <a:alpha val="43137"/>
                    </a:srgbClr>
                  </a:outerShdw>
                </a:effectLst>
                <a:latin typeface="Franklin Gothic Demi Cond" panose="020B0706030402020204" pitchFamily="34" charset="0"/>
              </a:rPr>
              <a:t>х Т  х </a:t>
            </a:r>
            <a:r>
              <a:rPr lang="en-US" sz="1600" dirty="0">
                <a:latin typeface="Franklin Gothic Demi Cond" panose="020B0706030402020204" pitchFamily="34" charset="0"/>
              </a:rPr>
              <a:t>Q</a:t>
            </a:r>
            <a:endParaRPr lang="ru-RU" sz="1600" dirty="0">
              <a:effectLst>
                <a:outerShdw blurRad="38100" dist="38100" dir="2700000" algn="tl">
                  <a:srgbClr val="000000">
                    <a:alpha val="43137"/>
                  </a:srgbClr>
                </a:outerShdw>
              </a:effectLst>
              <a:latin typeface="Franklin Gothic Demi Cond" panose="020B0706030402020204" pitchFamily="34" charset="0"/>
            </a:endParaRPr>
          </a:p>
        </p:txBody>
      </p:sp>
      <p:sp>
        <p:nvSpPr>
          <p:cNvPr id="12" name="TextBox 11"/>
          <p:cNvSpPr txBox="1"/>
          <p:nvPr/>
        </p:nvSpPr>
        <p:spPr>
          <a:xfrm>
            <a:off x="6343650" y="1212204"/>
            <a:ext cx="5589270" cy="1323439"/>
          </a:xfrm>
          <a:prstGeom prst="rect">
            <a:avLst/>
          </a:prstGeom>
          <a:solidFill>
            <a:srgbClr val="0070C0"/>
          </a:solidFill>
        </p:spPr>
        <p:style>
          <a:lnRef idx="1">
            <a:schemeClr val="accent2"/>
          </a:lnRef>
          <a:fillRef idx="3">
            <a:schemeClr val="accent2"/>
          </a:fillRef>
          <a:effectRef idx="2">
            <a:schemeClr val="accent2"/>
          </a:effectRef>
          <a:fontRef idx="minor">
            <a:schemeClr val="lt1"/>
          </a:fontRef>
        </p:style>
        <p:txBody>
          <a:bodyPr wrap="square" lIns="91420" tIns="45710" rIns="91420" bIns="45710" rtlCol="0">
            <a:spAutoFit/>
          </a:bodyPr>
          <a:lstStyle/>
          <a:p>
            <a:r>
              <a:rPr lang="ru-RU" sz="1600" dirty="0">
                <a:effectLst>
                  <a:outerShdw blurRad="38100" dist="38100" dir="2700000" algn="tl">
                    <a:srgbClr val="000000">
                      <a:alpha val="43137"/>
                    </a:srgbClr>
                  </a:outerShdw>
                </a:effectLst>
                <a:latin typeface="Franklin Gothic Demi Cond" panose="020B0706030402020204" pitchFamily="34" charset="0"/>
              </a:rPr>
              <a:t>Если сброс сточных вод от абонентов, перечисленных в п.  123 (4) с объемом сброса </a:t>
            </a:r>
            <a:r>
              <a:rPr lang="en-US" sz="1600" dirty="0">
                <a:effectLst>
                  <a:outerShdw blurRad="38100" dist="38100" dir="2700000" algn="tl">
                    <a:srgbClr val="000000">
                      <a:alpha val="43137"/>
                    </a:srgbClr>
                  </a:outerShdw>
                </a:effectLst>
                <a:latin typeface="Franklin Gothic Demi Cond" panose="020B0706030402020204" pitchFamily="34" charset="0"/>
              </a:rPr>
              <a:t>&lt;</a:t>
            </a:r>
            <a:r>
              <a:rPr lang="ru-RU" sz="1600" dirty="0">
                <a:effectLst>
                  <a:outerShdw blurRad="38100" dist="38100" dir="2700000" algn="tl">
                    <a:srgbClr val="000000">
                      <a:alpha val="43137"/>
                    </a:srgbClr>
                  </a:outerShdw>
                </a:effectLst>
                <a:latin typeface="Franklin Gothic Demi Cond" panose="020B0706030402020204" pitchFamily="34" charset="0"/>
              </a:rPr>
              <a:t>30 м3/сут или при отсутствии технической возможности отобрать пробу – плата рассчитывается по  формуле: </a:t>
            </a:r>
            <a:r>
              <a:rPr lang="ru-RU" sz="1600" dirty="0" smtClean="0">
                <a:effectLst>
                  <a:outerShdw blurRad="38100" dist="38100" dir="2700000" algn="tl">
                    <a:srgbClr val="000000">
                      <a:alpha val="43137"/>
                    </a:srgbClr>
                  </a:outerShdw>
                </a:effectLst>
                <a:latin typeface="Franklin Gothic Demi Cond" panose="020B0706030402020204" pitchFamily="34" charset="0"/>
              </a:rPr>
              <a:t> </a:t>
            </a:r>
            <a:r>
              <a:rPr lang="ru-RU" sz="1600" dirty="0" smtClean="0"/>
              <a:t>П </a:t>
            </a:r>
            <a:r>
              <a:rPr lang="ru-RU" sz="1600" dirty="0"/>
              <a:t>= К x Т x Q</a:t>
            </a:r>
            <a:r>
              <a:rPr lang="ru-RU" sz="1600" baseline="-25000" dirty="0"/>
              <a:t>пр1,</a:t>
            </a:r>
            <a:r>
              <a:rPr lang="ru-RU" sz="1600" dirty="0"/>
              <a:t> </a:t>
            </a:r>
            <a:r>
              <a:rPr lang="ru-RU" sz="1600" dirty="0">
                <a:latin typeface="Franklin Gothic Demi Cond" panose="020B0706030402020204" pitchFamily="34" charset="0"/>
              </a:rPr>
              <a:t>если прием сточных вод от другого водоканала, то вычитается объем стоков жилья. </a:t>
            </a:r>
            <a:r>
              <a:rPr lang="ru-RU" sz="1600" baseline="-25000" dirty="0">
                <a:latin typeface="Franklin Gothic Demi Cond" panose="020B0706030402020204" pitchFamily="34" charset="0"/>
              </a:rPr>
              <a:t> </a:t>
            </a:r>
            <a:endParaRPr lang="ru-RU" sz="1600" dirty="0">
              <a:effectLst>
                <a:outerShdw blurRad="38100" dist="38100" dir="2700000" algn="tl">
                  <a:srgbClr val="000000">
                    <a:alpha val="43137"/>
                  </a:srgbClr>
                </a:outerShdw>
              </a:effectLst>
              <a:latin typeface="Franklin Gothic Demi Cond" panose="020B0706030402020204" pitchFamily="34" charset="0"/>
            </a:endParaRPr>
          </a:p>
        </p:txBody>
      </p:sp>
      <p:sp>
        <p:nvSpPr>
          <p:cNvPr id="13" name="TextBox 12"/>
          <p:cNvSpPr txBox="1"/>
          <p:nvPr/>
        </p:nvSpPr>
        <p:spPr>
          <a:xfrm>
            <a:off x="5360670" y="2828654"/>
            <a:ext cx="4823460" cy="1323439"/>
          </a:xfrm>
          <a:prstGeom prst="rect">
            <a:avLst/>
          </a:prstGeom>
          <a:solidFill>
            <a:srgbClr val="009900"/>
          </a:solidFill>
        </p:spPr>
        <p:style>
          <a:lnRef idx="0">
            <a:schemeClr val="accent3"/>
          </a:lnRef>
          <a:fillRef idx="3">
            <a:schemeClr val="accent3"/>
          </a:fillRef>
          <a:effectRef idx="3">
            <a:schemeClr val="accent3"/>
          </a:effectRef>
          <a:fontRef idx="minor">
            <a:schemeClr val="lt1"/>
          </a:fontRef>
        </p:style>
        <p:txBody>
          <a:bodyPr wrap="square" lIns="91420" tIns="45710" rIns="91420" bIns="45710" rtlCol="0">
            <a:spAutoFit/>
          </a:bodyPr>
          <a:lstStyle/>
          <a:p>
            <a:r>
              <a:rPr lang="ru-RU" sz="1600" dirty="0">
                <a:effectLst>
                  <a:outerShdw blurRad="38100" dist="38100" dir="2700000" algn="tl">
                    <a:srgbClr val="000000">
                      <a:alpha val="43137"/>
                    </a:srgbClr>
                  </a:outerShdw>
                </a:effectLst>
                <a:latin typeface="Franklin Gothic Demi Cond" panose="020B0706030402020204" pitchFamily="34" charset="0"/>
              </a:rPr>
              <a:t>В случае сброса превышений Приложения №5 и указанных в Декларации, за исключением п.120</a:t>
            </a:r>
            <a:r>
              <a:rPr lang="ru-RU" sz="1600" dirty="0">
                <a:solidFill>
                  <a:srgbClr val="C00000"/>
                </a:solidFill>
                <a:effectLst>
                  <a:outerShdw blurRad="38100" dist="38100" dir="2700000" algn="tl">
                    <a:srgbClr val="000000">
                      <a:alpha val="43137"/>
                    </a:srgbClr>
                  </a:outerShdw>
                </a:effectLst>
                <a:latin typeface="Franklin Gothic Demi Cond" panose="020B0706030402020204" pitchFamily="34" charset="0"/>
              </a:rPr>
              <a:t> (!) </a:t>
            </a:r>
            <a:r>
              <a:rPr lang="ru-RU" sz="1600" dirty="0">
                <a:solidFill>
                  <a:schemeClr val="bg1"/>
                </a:solidFill>
                <a:effectLst>
                  <a:outerShdw blurRad="38100" dist="38100" dir="2700000" algn="tl">
                    <a:srgbClr val="000000">
                      <a:alpha val="43137"/>
                    </a:srgbClr>
                  </a:outerShdw>
                </a:effectLst>
                <a:latin typeface="Franklin Gothic Demi Cond" panose="020B0706030402020204" pitchFamily="34" charset="0"/>
              </a:rPr>
              <a:t>по формуле п. </a:t>
            </a:r>
            <a:r>
              <a:rPr lang="ru-RU" sz="1600" dirty="0" smtClean="0">
                <a:solidFill>
                  <a:schemeClr val="bg1"/>
                </a:solidFill>
                <a:effectLst>
                  <a:outerShdw blurRad="38100" dist="38100" dir="2700000" algn="tl">
                    <a:srgbClr val="000000">
                      <a:alpha val="43137"/>
                    </a:srgbClr>
                  </a:outerShdw>
                </a:effectLst>
                <a:latin typeface="Franklin Gothic Demi Cond" panose="020B0706030402020204" pitchFamily="34" charset="0"/>
              </a:rPr>
              <a:t>123: </a:t>
            </a:r>
            <a:r>
              <a:rPr lang="ru-RU" sz="1600" dirty="0" smtClean="0">
                <a:effectLst>
                  <a:outerShdw blurRad="38100" dist="38100" dir="2700000" algn="tl">
                    <a:srgbClr val="000000">
                      <a:alpha val="43137"/>
                    </a:srgbClr>
                  </a:outerShdw>
                </a:effectLst>
              </a:rPr>
              <a:t>П = (Макс(Ki</a:t>
            </a:r>
            <a:r>
              <a:rPr lang="ru-RU" sz="1600" baseline="-25000" dirty="0" smtClean="0">
                <a:effectLst>
                  <a:outerShdw blurRad="38100" dist="38100" dir="2700000" algn="tl">
                    <a:srgbClr val="000000">
                      <a:alpha val="43137"/>
                    </a:srgbClr>
                  </a:outerShdw>
                </a:effectLst>
              </a:rPr>
              <a:t>1</a:t>
            </a:r>
            <a:r>
              <a:rPr lang="ru-RU" sz="1600" dirty="0" smtClean="0">
                <a:effectLst>
                  <a:outerShdw blurRad="38100" dist="38100" dir="2700000" algn="tl">
                    <a:srgbClr val="000000">
                      <a:alpha val="43137"/>
                    </a:srgbClr>
                  </a:outerShdw>
                </a:effectLst>
              </a:rPr>
              <a:t>) + Сумм(Ki</a:t>
            </a:r>
            <a:r>
              <a:rPr lang="ru-RU" sz="1600" baseline="-25000" dirty="0" smtClean="0">
                <a:effectLst>
                  <a:outerShdw blurRad="38100" dist="38100" dir="2700000" algn="tl">
                    <a:srgbClr val="000000">
                      <a:alpha val="43137"/>
                    </a:srgbClr>
                  </a:outerShdw>
                </a:effectLst>
              </a:rPr>
              <a:t>2</a:t>
            </a:r>
            <a:r>
              <a:rPr lang="ru-RU" sz="1600" dirty="0" smtClean="0">
                <a:effectLst>
                  <a:outerShdw blurRad="38100" dist="38100" dir="2700000" algn="tl">
                    <a:srgbClr val="000000">
                      <a:alpha val="43137"/>
                    </a:srgbClr>
                  </a:outerShdw>
                </a:effectLst>
              </a:rPr>
              <a:t>) + Макс(Ki</a:t>
            </a:r>
            <a:r>
              <a:rPr lang="ru-RU" sz="1600" baseline="-25000" dirty="0" smtClean="0">
                <a:effectLst>
                  <a:outerShdw blurRad="38100" dist="38100" dir="2700000" algn="tl">
                    <a:srgbClr val="000000">
                      <a:alpha val="43137"/>
                    </a:srgbClr>
                  </a:outerShdw>
                </a:effectLst>
              </a:rPr>
              <a:t>3</a:t>
            </a:r>
            <a:r>
              <a:rPr lang="ru-RU" sz="1600" dirty="0" smtClean="0">
                <a:effectLst>
                  <a:outerShdw blurRad="38100" dist="38100" dir="2700000" algn="tl">
                    <a:srgbClr val="000000">
                      <a:alpha val="43137"/>
                    </a:srgbClr>
                  </a:outerShdw>
                </a:effectLst>
              </a:rPr>
              <a:t>) + Сумм (Ki</a:t>
            </a:r>
            <a:r>
              <a:rPr lang="ru-RU" sz="1600" baseline="-25000" dirty="0" smtClean="0">
                <a:effectLst>
                  <a:outerShdw blurRad="38100" dist="38100" dir="2700000" algn="tl">
                    <a:srgbClr val="000000">
                      <a:alpha val="43137"/>
                    </a:srgbClr>
                  </a:outerShdw>
                </a:effectLst>
              </a:rPr>
              <a:t>4</a:t>
            </a:r>
            <a:r>
              <a:rPr lang="ru-RU" sz="1600" dirty="0" smtClean="0">
                <a:effectLst>
                  <a:outerShdw blurRad="38100" dist="38100" dir="2700000" algn="tl">
                    <a:srgbClr val="000000">
                      <a:alpha val="43137"/>
                    </a:srgbClr>
                  </a:outerShdw>
                </a:effectLst>
              </a:rPr>
              <a:t>) + Ki</a:t>
            </a:r>
            <a:r>
              <a:rPr lang="ru-RU" sz="1600" baseline="-25000" dirty="0" smtClean="0">
                <a:effectLst>
                  <a:outerShdw blurRad="38100" dist="38100" dir="2700000" algn="tl">
                    <a:srgbClr val="000000">
                      <a:alpha val="43137"/>
                    </a:srgbClr>
                  </a:outerShdw>
                </a:effectLst>
              </a:rPr>
              <a:t>р</a:t>
            </a:r>
            <a:r>
              <a:rPr lang="ru-RU" sz="1600" dirty="0" smtClean="0">
                <a:effectLst>
                  <a:outerShdw blurRad="38100" dist="38100" dir="2700000" algn="tl">
                    <a:srgbClr val="000000">
                      <a:alpha val="43137"/>
                    </a:srgbClr>
                  </a:outerShdw>
                </a:effectLst>
              </a:rPr>
              <a:t>н + Ki</a:t>
            </a:r>
            <a:r>
              <a:rPr lang="ru-RU" sz="1600" baseline="-25000" dirty="0" smtClean="0">
                <a:effectLst>
                  <a:outerShdw blurRad="38100" dist="38100" dir="2700000" algn="tl">
                    <a:srgbClr val="000000">
                      <a:alpha val="43137"/>
                    </a:srgbClr>
                  </a:outerShdw>
                </a:effectLst>
              </a:rPr>
              <a:t>T</a:t>
            </a:r>
            <a:r>
              <a:rPr lang="ru-RU" sz="1600" dirty="0" smtClean="0">
                <a:effectLst>
                  <a:outerShdw blurRad="38100" dist="38100" dir="2700000" algn="tl">
                    <a:srgbClr val="000000">
                      <a:alpha val="43137"/>
                    </a:srgbClr>
                  </a:outerShdw>
                </a:effectLst>
              </a:rPr>
              <a:t> + Кi</a:t>
            </a:r>
            <a:r>
              <a:rPr lang="ru-RU" sz="1600" baseline="-25000" dirty="0" smtClean="0">
                <a:effectLst>
                  <a:outerShdw blurRad="38100" dist="38100" dir="2700000" algn="tl">
                    <a:srgbClr val="000000">
                      <a:alpha val="43137"/>
                    </a:srgbClr>
                  </a:outerShdw>
                </a:effectLst>
              </a:rPr>
              <a:t>лос</a:t>
            </a:r>
            <a:r>
              <a:rPr lang="ru-RU" sz="1600" dirty="0" smtClean="0">
                <a:effectLst>
                  <a:outerShdw blurRad="38100" dist="38100" dir="2700000" algn="tl">
                    <a:srgbClr val="000000">
                      <a:alpha val="43137"/>
                    </a:srgbClr>
                  </a:outerShdw>
                </a:effectLst>
              </a:rPr>
              <a:t> + Кi</a:t>
            </a:r>
            <a:r>
              <a:rPr lang="ru-RU" sz="1600" baseline="-25000" dirty="0" smtClean="0">
                <a:effectLst>
                  <a:outerShdw blurRad="38100" dist="38100" dir="2700000" algn="tl">
                    <a:srgbClr val="000000">
                      <a:alpha val="43137"/>
                    </a:srgbClr>
                  </a:outerShdw>
                </a:effectLst>
              </a:rPr>
              <a:t>жиры</a:t>
            </a:r>
            <a:r>
              <a:rPr lang="ru-RU" sz="1600" dirty="0" smtClean="0">
                <a:effectLst>
                  <a:outerShdw blurRad="38100" dist="38100" dir="2700000" algn="tl">
                    <a:srgbClr val="000000">
                      <a:alpha val="43137"/>
                    </a:srgbClr>
                  </a:outerShdw>
                </a:effectLst>
              </a:rPr>
              <a:t> + Ki</a:t>
            </a:r>
            <a:r>
              <a:rPr lang="ru-RU" sz="1600" baseline="-25000" dirty="0" smtClean="0">
                <a:effectLst>
                  <a:outerShdw blurRad="38100" dist="38100" dir="2700000" algn="tl">
                    <a:srgbClr val="000000">
                      <a:alpha val="43137"/>
                    </a:srgbClr>
                  </a:outerShdw>
                </a:effectLst>
              </a:rPr>
              <a:t>пхб</a:t>
            </a:r>
            <a:r>
              <a:rPr lang="ru-RU" sz="1600" dirty="0" smtClean="0">
                <a:effectLst>
                  <a:outerShdw blurRad="38100" dist="38100" dir="2700000" algn="tl">
                    <a:srgbClr val="000000">
                      <a:alpha val="43137"/>
                    </a:srgbClr>
                  </a:outerShdw>
                </a:effectLst>
              </a:rPr>
              <a:t> + Макс(Кi</a:t>
            </a:r>
            <a:r>
              <a:rPr lang="ru-RU" sz="1600" baseline="-25000" dirty="0" smtClean="0">
                <a:effectLst>
                  <a:outerShdw blurRad="38100" dist="38100" dir="2700000" algn="tl">
                    <a:srgbClr val="000000">
                      <a:alpha val="43137"/>
                    </a:srgbClr>
                  </a:outerShdw>
                </a:effectLst>
              </a:rPr>
              <a:t>5</a:t>
            </a:r>
            <a:r>
              <a:rPr lang="ru-RU" sz="1600" dirty="0" smtClean="0">
                <a:effectLst>
                  <a:outerShdw blurRad="38100" dist="38100" dir="2700000" algn="tl">
                    <a:srgbClr val="000000">
                      <a:alpha val="43137"/>
                    </a:srgbClr>
                  </a:outerShdw>
                </a:effectLst>
              </a:rPr>
              <a:t>)) xTxQ</a:t>
            </a:r>
            <a:r>
              <a:rPr lang="ru-RU" sz="1600" baseline="-25000" dirty="0" smtClean="0">
                <a:effectLst>
                  <a:outerShdw blurRad="38100" dist="38100" dir="2700000" algn="tl">
                    <a:srgbClr val="000000">
                      <a:alpha val="43137"/>
                    </a:srgbClr>
                  </a:outerShdw>
                </a:effectLst>
              </a:rPr>
              <a:t>пр</a:t>
            </a:r>
            <a:endParaRPr lang="ru-RU" sz="1600" dirty="0">
              <a:solidFill>
                <a:schemeClr val="bg1"/>
              </a:solidFill>
              <a:effectLst>
                <a:outerShdw blurRad="38100" dist="38100" dir="2700000" algn="tl">
                  <a:srgbClr val="000000">
                    <a:alpha val="43137"/>
                  </a:srgbClr>
                </a:outerShdw>
              </a:effectLst>
              <a:latin typeface="Franklin Gothic Demi Cond" panose="020B0706030402020204" pitchFamily="34" charset="0"/>
            </a:endParaRPr>
          </a:p>
        </p:txBody>
      </p:sp>
      <p:pic>
        <p:nvPicPr>
          <p:cNvPr id="14" name="Picture 12" descr="http://restdv.ru/uploads/medialib/thumbnails/508048f4-761f-43bd-9b03-0f78a3871d1f_logo.jp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8784299" y="4773150"/>
            <a:ext cx="3068592" cy="1631095"/>
          </a:xfrm>
          <a:prstGeom prst="rect">
            <a:avLst/>
          </a:prstGeom>
          <a:noFill/>
          <a:ln w="28575">
            <a:solidFill>
              <a:srgbClr val="0070C0"/>
            </a:solidFill>
          </a:ln>
          <a:extLst>
            <a:ext uri="{909E8E84-426E-40DD-AFC4-6F175D3DCCD1}">
              <a14:hiddenFill xmlns="" xmlns:a14="http://schemas.microsoft.com/office/drawing/2010/main">
                <a:solidFill>
                  <a:srgbClr val="FFFFFF"/>
                </a:solidFill>
              </a14:hiddenFill>
            </a:ext>
          </a:extLst>
        </p:spPr>
      </p:pic>
      <p:sp>
        <p:nvSpPr>
          <p:cNvPr id="15" name="TextBox 14"/>
          <p:cNvSpPr txBox="1"/>
          <p:nvPr/>
        </p:nvSpPr>
        <p:spPr>
          <a:xfrm>
            <a:off x="4034764" y="4532243"/>
            <a:ext cx="3520468" cy="1323439"/>
          </a:xfrm>
          <a:prstGeom prst="rect">
            <a:avLst/>
          </a:prstGeom>
          <a:solidFill>
            <a:srgbClr val="FF0000"/>
          </a:solidFill>
        </p:spPr>
        <p:style>
          <a:lnRef idx="0">
            <a:schemeClr val="accent2"/>
          </a:lnRef>
          <a:fillRef idx="3">
            <a:schemeClr val="accent2"/>
          </a:fillRef>
          <a:effectRef idx="3">
            <a:schemeClr val="accent2"/>
          </a:effectRef>
          <a:fontRef idx="minor">
            <a:schemeClr val="lt1"/>
          </a:fontRef>
        </p:style>
        <p:txBody>
          <a:bodyPr wrap="square" lIns="91420" tIns="45710" rIns="91420" bIns="45710" rtlCol="0">
            <a:spAutoFit/>
          </a:bodyPr>
          <a:lstStyle/>
          <a:p>
            <a:r>
              <a:rPr lang="ru-RU" sz="1600" dirty="0">
                <a:latin typeface="Franklin Gothic Demi Cond" panose="020B0706030402020204" pitchFamily="34" charset="0"/>
              </a:rPr>
              <a:t>П. 121. Если сброс с нарушением п.п. 112,113, полное возмещение ущерба сооружениям и, при доказательстве ущерба ВО, – компенсация платы за сверхнормативный сброс  в ВО и вред </a:t>
            </a:r>
            <a:r>
              <a:rPr lang="ru-RU" sz="1600" dirty="0" smtClean="0">
                <a:latin typeface="Franklin Gothic Demi Cond" panose="020B0706030402020204" pitchFamily="34" charset="0"/>
              </a:rPr>
              <a:t>(!)</a:t>
            </a:r>
            <a:endParaRPr lang="ru-RU" sz="1600" dirty="0">
              <a:latin typeface="Franklin Gothic Demi Cond" panose="020B0706030402020204" pitchFamily="34" charset="0"/>
            </a:endParaRPr>
          </a:p>
        </p:txBody>
      </p:sp>
      <p:sp>
        <p:nvSpPr>
          <p:cNvPr id="22" name="TextBox 21"/>
          <p:cNvSpPr txBox="1"/>
          <p:nvPr/>
        </p:nvSpPr>
        <p:spPr>
          <a:xfrm>
            <a:off x="0" y="45989"/>
            <a:ext cx="12192000" cy="430867"/>
          </a:xfrm>
          <a:prstGeom prst="rect">
            <a:avLst/>
          </a:prstGeom>
          <a:noFill/>
        </p:spPr>
        <p:txBody>
          <a:bodyPr wrap="square" lIns="91420" tIns="45710" rIns="91420" bIns="45710" rtlCol="0">
            <a:spAutoFit/>
          </a:bodyPr>
          <a:lstStyle/>
          <a:p>
            <a:pPr algn="ctr"/>
            <a:r>
              <a:rPr lang="ru-RU" sz="2200" b="1" dirty="0" smtClean="0">
                <a:solidFill>
                  <a:srgbClr val="C00000"/>
                </a:solidFill>
                <a:effectLst>
                  <a:outerShdw blurRad="38100" dist="38100" dir="2700000" algn="tl">
                    <a:srgbClr val="000000">
                      <a:alpha val="43137"/>
                    </a:srgbClr>
                  </a:outerShdw>
                </a:effectLst>
                <a:latin typeface="Franklin Gothic Book" panose="020B0503020102020204" pitchFamily="34" charset="0"/>
              </a:rPr>
              <a:t>Полностью изменился порядок расчета платы  за негативное воздействие на работу ЦСВО:  </a:t>
            </a:r>
            <a:endParaRPr lang="ru-RU" sz="2200" b="1" dirty="0">
              <a:solidFill>
                <a:srgbClr val="C00000"/>
              </a:solidFill>
              <a:effectLst>
                <a:outerShdw blurRad="38100" dist="38100" dir="2700000" algn="tl">
                  <a:srgbClr val="000000">
                    <a:alpha val="43137"/>
                  </a:srgbClr>
                </a:outerShdw>
              </a:effectLst>
              <a:latin typeface="Franklin Gothic Book" panose="020B0503020102020204" pitchFamily="34" charset="0"/>
            </a:endParaRPr>
          </a:p>
        </p:txBody>
      </p:sp>
    </p:spTree>
    <p:extLst>
      <p:ext uri="{BB962C8B-B14F-4D97-AF65-F5344CB8AC3E}">
        <p14:creationId xmlns="" xmlns:p14="http://schemas.microsoft.com/office/powerpoint/2010/main" val="32713260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51840" y="356659"/>
            <a:ext cx="10561173" cy="830997"/>
          </a:xfrm>
          <a:prstGeom prst="rect">
            <a:avLst/>
          </a:prstGeom>
          <a:solidFill>
            <a:schemeClr val="accent1">
              <a:lumMod val="20000"/>
              <a:lumOff val="80000"/>
            </a:schemeClr>
          </a:solidFill>
          <a:ln/>
        </p:spPr>
        <p:style>
          <a:lnRef idx="1">
            <a:schemeClr val="accent1"/>
          </a:lnRef>
          <a:fillRef idx="2">
            <a:schemeClr val="accent1"/>
          </a:fillRef>
          <a:effectRef idx="1">
            <a:schemeClr val="accent1"/>
          </a:effectRef>
          <a:fontRef idx="minor">
            <a:schemeClr val="dk1"/>
          </a:fontRef>
        </p:style>
        <p:txBody>
          <a:bodyPr wrap="square" lIns="91420" tIns="45710" rIns="91420" bIns="45710">
            <a:spAutoFit/>
          </a:bodyPr>
          <a:lstStyle/>
          <a:p>
            <a:pPr algn="ctr"/>
            <a:r>
              <a:rPr lang="ru-RU" sz="2400" dirty="0">
                <a:solidFill>
                  <a:schemeClr val="tx1">
                    <a:lumMod val="85000"/>
                    <a:lumOff val="15000"/>
                  </a:schemeClr>
                </a:solidFill>
                <a:effectLst>
                  <a:outerShdw blurRad="38100" dist="38100" dir="2700000" algn="tl">
                    <a:srgbClr val="000000">
                      <a:alpha val="43137"/>
                    </a:srgbClr>
                  </a:outerShdw>
                </a:effectLst>
                <a:latin typeface="Franklin Gothic Medium" panose="020B0603020102020204" pitchFamily="34" charset="0"/>
              </a:rPr>
              <a:t>НОВЫЙ ПОРЯДОК ПЛАТЫ АБОНЕНТОВ ЗА НЕГАТИВНОЕ ВОЗДЕЙСТВИЕ НА РАБОТУ ЦЕНТРАЛИЗОВАННЫХ СИСТЕМ ВОДООТВЕДЕНИЯ </a:t>
            </a:r>
          </a:p>
        </p:txBody>
      </p:sp>
      <p:sp>
        <p:nvSpPr>
          <p:cNvPr id="3" name="TextBox 2"/>
          <p:cNvSpPr txBox="1"/>
          <p:nvPr/>
        </p:nvSpPr>
        <p:spPr>
          <a:xfrm>
            <a:off x="325505" y="1403858"/>
            <a:ext cx="11723760" cy="923320"/>
          </a:xfrm>
          <a:prstGeom prst="rect">
            <a:avLst/>
          </a:prstGeom>
          <a:noFill/>
        </p:spPr>
        <p:txBody>
          <a:bodyPr wrap="square" lIns="91420" tIns="45710" rIns="91420" bIns="45710" rtlCol="0">
            <a:spAutoFit/>
          </a:bodyPr>
          <a:lstStyle/>
          <a:p>
            <a:r>
              <a:rPr lang="ru-RU" sz="2700" b="1" dirty="0">
                <a:solidFill>
                  <a:srgbClr val="C00000"/>
                </a:solidFill>
                <a:effectLst>
                  <a:outerShdw blurRad="38100" dist="38100" dir="2700000" algn="tl">
                    <a:srgbClr val="000000">
                      <a:alpha val="43137"/>
                    </a:srgbClr>
                  </a:outerShdw>
                </a:effectLst>
                <a:latin typeface="Franklin Gothic Book" panose="020B0503020102020204" pitchFamily="34" charset="0"/>
              </a:rPr>
              <a:t>Полностью изменился порядок расчета платы  за негативное воздействие на работу ЦСВО:  </a:t>
            </a:r>
          </a:p>
        </p:txBody>
      </p:sp>
      <p:sp>
        <p:nvSpPr>
          <p:cNvPr id="4" name="TextBox 3"/>
          <p:cNvSpPr txBox="1"/>
          <p:nvPr/>
        </p:nvSpPr>
        <p:spPr>
          <a:xfrm>
            <a:off x="2795589" y="1940928"/>
            <a:ext cx="9106603" cy="707886"/>
          </a:xfrm>
          <a:prstGeom prst="rect">
            <a:avLst/>
          </a:prstGeom>
          <a:solidFill>
            <a:schemeClr val="accent5">
              <a:lumMod val="20000"/>
              <a:lumOff val="80000"/>
              <a:alpha val="50000"/>
            </a:schemeClr>
          </a:solidFill>
          <a:ln>
            <a:solidFill>
              <a:schemeClr val="tx2">
                <a:lumMod val="40000"/>
                <a:lumOff val="60000"/>
              </a:schemeClr>
            </a:solidFill>
          </a:ln>
        </p:spPr>
        <p:style>
          <a:lnRef idx="0">
            <a:scrgbClr r="0" g="0" b="0"/>
          </a:lnRef>
          <a:fillRef idx="0">
            <a:scrgbClr r="0" g="0" b="0"/>
          </a:fillRef>
          <a:effectRef idx="0">
            <a:scrgbClr r="0" g="0" b="0"/>
          </a:effectRef>
          <a:fontRef idx="minor">
            <a:schemeClr val="lt1"/>
          </a:fontRef>
        </p:style>
        <p:txBody>
          <a:bodyPr wrap="square" lIns="91420" tIns="45710" rIns="91420" bIns="45710" rtlCol="0">
            <a:spAutoFit/>
          </a:bodyPr>
          <a:lstStyle/>
          <a:p>
            <a:r>
              <a:rPr lang="ru-RU" sz="2000" dirty="0">
                <a:solidFill>
                  <a:schemeClr val="tx1">
                    <a:lumMod val="85000"/>
                    <a:lumOff val="15000"/>
                  </a:schemeClr>
                </a:solidFill>
                <a:effectLst>
                  <a:outerShdw blurRad="38100" dist="38100" dir="2700000" algn="tl">
                    <a:srgbClr val="000000">
                      <a:alpha val="43137"/>
                    </a:srgbClr>
                  </a:outerShdw>
                </a:effectLst>
                <a:latin typeface="Franklin Gothic Medium" panose="020B0603020102020204" pitchFamily="34" charset="0"/>
              </a:rPr>
              <a:t>1. При сбросе запрещенных сточных вод, установленных Приложением 4, плата исчисляется:  П = </a:t>
            </a:r>
            <a:r>
              <a:rPr lang="en-US" sz="2000" dirty="0">
                <a:solidFill>
                  <a:schemeClr val="tx1">
                    <a:lumMod val="85000"/>
                    <a:lumOff val="15000"/>
                  </a:schemeClr>
                </a:solidFill>
                <a:effectLst>
                  <a:outerShdw blurRad="38100" dist="38100" dir="2700000" algn="tl">
                    <a:srgbClr val="000000">
                      <a:alpha val="43137"/>
                    </a:srgbClr>
                  </a:outerShdw>
                </a:effectLst>
                <a:latin typeface="Franklin Gothic Medium" panose="020B0603020102020204" pitchFamily="34" charset="0"/>
              </a:rPr>
              <a:t>K</a:t>
            </a:r>
            <a:r>
              <a:rPr lang="ru-RU" sz="2000" baseline="-25000" dirty="0">
                <a:solidFill>
                  <a:schemeClr val="tx1">
                    <a:lumMod val="85000"/>
                    <a:lumOff val="15000"/>
                  </a:schemeClr>
                </a:solidFill>
                <a:effectLst>
                  <a:outerShdw blurRad="38100" dist="38100" dir="2700000" algn="tl">
                    <a:srgbClr val="000000">
                      <a:alpha val="43137"/>
                    </a:srgbClr>
                  </a:outerShdw>
                </a:effectLst>
                <a:latin typeface="Franklin Gothic Medium" panose="020B0603020102020204" pitchFamily="34" charset="0"/>
              </a:rPr>
              <a:t>к </a:t>
            </a:r>
            <a:r>
              <a:rPr lang="en-US" sz="2000" dirty="0">
                <a:solidFill>
                  <a:schemeClr val="tx1">
                    <a:lumMod val="85000"/>
                    <a:lumOff val="15000"/>
                  </a:schemeClr>
                </a:solidFill>
                <a:effectLst>
                  <a:outerShdw blurRad="38100" dist="38100" dir="2700000" algn="tl">
                    <a:srgbClr val="000000">
                      <a:alpha val="43137"/>
                    </a:srgbClr>
                  </a:outerShdw>
                </a:effectLst>
                <a:latin typeface="Franklin Gothic Medium" panose="020B0603020102020204" pitchFamily="34" charset="0"/>
              </a:rPr>
              <a:t>x</a:t>
            </a:r>
            <a:r>
              <a:rPr lang="ru-RU" sz="2000" dirty="0">
                <a:solidFill>
                  <a:schemeClr val="tx1">
                    <a:lumMod val="85000"/>
                    <a:lumOff val="15000"/>
                  </a:schemeClr>
                </a:solidFill>
                <a:effectLst>
                  <a:outerShdw blurRad="38100" dist="38100" dir="2700000" algn="tl">
                    <a:srgbClr val="000000">
                      <a:alpha val="43137"/>
                    </a:srgbClr>
                  </a:outerShdw>
                </a:effectLst>
                <a:latin typeface="Franklin Gothic Medium" panose="020B0603020102020204" pitchFamily="34" charset="0"/>
              </a:rPr>
              <a:t> </a:t>
            </a:r>
            <a:r>
              <a:rPr lang="en-US" sz="2000" dirty="0">
                <a:solidFill>
                  <a:schemeClr val="tx1">
                    <a:lumMod val="85000"/>
                    <a:lumOff val="15000"/>
                  </a:schemeClr>
                </a:solidFill>
                <a:effectLst>
                  <a:outerShdw blurRad="38100" dist="38100" dir="2700000" algn="tl">
                    <a:srgbClr val="000000">
                      <a:alpha val="43137"/>
                    </a:srgbClr>
                  </a:outerShdw>
                </a:effectLst>
                <a:latin typeface="Franklin Gothic Medium" panose="020B0603020102020204" pitchFamily="34" charset="0"/>
              </a:rPr>
              <a:t> T</a:t>
            </a:r>
            <a:r>
              <a:rPr lang="ru-RU" sz="2000" dirty="0">
                <a:solidFill>
                  <a:schemeClr val="tx1">
                    <a:lumMod val="85000"/>
                    <a:lumOff val="15000"/>
                  </a:schemeClr>
                </a:solidFill>
                <a:effectLst>
                  <a:outerShdw blurRad="38100" dist="38100" dir="2700000" algn="tl">
                    <a:srgbClr val="000000">
                      <a:alpha val="43137"/>
                    </a:srgbClr>
                  </a:outerShdw>
                </a:effectLst>
                <a:latin typeface="Franklin Gothic Medium" panose="020B0603020102020204" pitchFamily="34" charset="0"/>
              </a:rPr>
              <a:t> </a:t>
            </a:r>
            <a:r>
              <a:rPr lang="en-US" sz="2000" dirty="0">
                <a:solidFill>
                  <a:schemeClr val="tx1">
                    <a:lumMod val="85000"/>
                    <a:lumOff val="15000"/>
                  </a:schemeClr>
                </a:solidFill>
                <a:effectLst>
                  <a:outerShdw blurRad="38100" dist="38100" dir="2700000" algn="tl">
                    <a:srgbClr val="000000">
                      <a:alpha val="43137"/>
                    </a:srgbClr>
                  </a:outerShdw>
                </a:effectLst>
                <a:latin typeface="Franklin Gothic Medium" panose="020B0603020102020204" pitchFamily="34" charset="0"/>
              </a:rPr>
              <a:t> x</a:t>
            </a:r>
            <a:r>
              <a:rPr lang="ru-RU" sz="2000" dirty="0">
                <a:solidFill>
                  <a:schemeClr val="tx1">
                    <a:lumMod val="85000"/>
                    <a:lumOff val="15000"/>
                  </a:schemeClr>
                </a:solidFill>
                <a:effectLst>
                  <a:outerShdw blurRad="38100" dist="38100" dir="2700000" algn="tl">
                    <a:srgbClr val="000000">
                      <a:alpha val="43137"/>
                    </a:srgbClr>
                  </a:outerShdw>
                </a:effectLst>
                <a:latin typeface="Franklin Gothic Medium" panose="020B0603020102020204" pitchFamily="34" charset="0"/>
              </a:rPr>
              <a:t> </a:t>
            </a:r>
            <a:r>
              <a:rPr lang="en-US" sz="2000" dirty="0">
                <a:solidFill>
                  <a:schemeClr val="tx1">
                    <a:lumMod val="85000"/>
                    <a:lumOff val="15000"/>
                  </a:schemeClr>
                </a:solidFill>
                <a:effectLst>
                  <a:outerShdw blurRad="38100" dist="38100" dir="2700000" algn="tl">
                    <a:srgbClr val="000000">
                      <a:alpha val="43137"/>
                    </a:srgbClr>
                  </a:outerShdw>
                </a:effectLst>
                <a:latin typeface="Franklin Gothic Medium" panose="020B0603020102020204" pitchFamily="34" charset="0"/>
              </a:rPr>
              <a:t> Q</a:t>
            </a:r>
            <a:r>
              <a:rPr lang="ru-RU" sz="2000" dirty="0">
                <a:solidFill>
                  <a:schemeClr val="tx1">
                    <a:lumMod val="85000"/>
                    <a:lumOff val="15000"/>
                  </a:schemeClr>
                </a:solidFill>
                <a:effectLst>
                  <a:outerShdw blurRad="38100" dist="38100" dir="2700000" algn="tl">
                    <a:srgbClr val="000000">
                      <a:alpha val="43137"/>
                    </a:srgbClr>
                  </a:outerShdw>
                </a:effectLst>
                <a:latin typeface="Franklin Gothic Medium" panose="020B0603020102020204" pitchFamily="34" charset="0"/>
              </a:rPr>
              <a:t> ,     коэффициент компенсации (5,10,25) </a:t>
            </a:r>
          </a:p>
        </p:txBody>
      </p:sp>
      <p:sp>
        <p:nvSpPr>
          <p:cNvPr id="8" name="TextBox 7"/>
          <p:cNvSpPr txBox="1"/>
          <p:nvPr/>
        </p:nvSpPr>
        <p:spPr>
          <a:xfrm>
            <a:off x="184882" y="3021048"/>
            <a:ext cx="11822241" cy="969496"/>
          </a:xfrm>
          <a:prstGeom prst="rect">
            <a:avLst/>
          </a:prstGeom>
          <a:solidFill>
            <a:schemeClr val="accent5">
              <a:lumMod val="20000"/>
              <a:lumOff val="80000"/>
              <a:alpha val="50000"/>
            </a:schemeClr>
          </a:solidFill>
          <a:ln>
            <a:solidFill>
              <a:schemeClr val="tx2">
                <a:lumMod val="40000"/>
                <a:lumOff val="60000"/>
              </a:schemeClr>
            </a:solidFill>
          </a:ln>
        </p:spPr>
        <p:style>
          <a:lnRef idx="0">
            <a:scrgbClr r="0" g="0" b="0"/>
          </a:lnRef>
          <a:fillRef idx="0">
            <a:scrgbClr r="0" g="0" b="0"/>
          </a:fillRef>
          <a:effectRef idx="0">
            <a:scrgbClr r="0" g="0" b="0"/>
          </a:effectRef>
          <a:fontRef idx="minor">
            <a:schemeClr val="lt1"/>
          </a:fontRef>
        </p:style>
        <p:txBody>
          <a:bodyPr wrap="square" lIns="91420" tIns="45710" rIns="91420" bIns="45710" rtlCol="0">
            <a:spAutoFit/>
          </a:bodyPr>
          <a:lstStyle/>
          <a:p>
            <a:r>
              <a:rPr lang="ru-RU" sz="1900" dirty="0">
                <a:solidFill>
                  <a:schemeClr val="tx1">
                    <a:lumMod val="85000"/>
                    <a:lumOff val="15000"/>
                  </a:schemeClr>
                </a:solidFill>
                <a:effectLst>
                  <a:outerShdw blurRad="38100" dist="38100" dir="2700000" algn="tl">
                    <a:srgbClr val="000000">
                      <a:alpha val="43137"/>
                    </a:srgbClr>
                  </a:outerShdw>
                </a:effectLst>
                <a:latin typeface="Franklin Gothic Medium" panose="020B0603020102020204" pitchFamily="34" charset="0"/>
              </a:rPr>
              <a:t>2. В случае превышения требований к сбросу сточных вод абонентов, установленных  Приложением 5, плата исчисляется: </a:t>
            </a:r>
          </a:p>
          <a:p>
            <a:r>
              <a:rPr lang="ru-RU" sz="1900" dirty="0">
                <a:solidFill>
                  <a:schemeClr val="tx1">
                    <a:lumMod val="85000"/>
                    <a:lumOff val="15000"/>
                  </a:schemeClr>
                </a:solidFill>
                <a:effectLst>
                  <a:outerShdw blurRad="38100" dist="38100" dir="2700000" algn="tl">
                    <a:srgbClr val="000000">
                      <a:alpha val="43137"/>
                    </a:srgbClr>
                  </a:outerShdw>
                </a:effectLst>
                <a:latin typeface="Franklin Gothic Medium" panose="020B0603020102020204" pitchFamily="34" charset="0"/>
              </a:rPr>
              <a:t>П = (Макс(</a:t>
            </a:r>
            <a:r>
              <a:rPr lang="en-US" sz="1900" dirty="0">
                <a:solidFill>
                  <a:schemeClr val="tx1">
                    <a:lumMod val="85000"/>
                    <a:lumOff val="15000"/>
                  </a:schemeClr>
                </a:solidFill>
                <a:effectLst>
                  <a:outerShdw blurRad="38100" dist="38100" dir="2700000" algn="tl">
                    <a:srgbClr val="000000">
                      <a:alpha val="43137"/>
                    </a:srgbClr>
                  </a:outerShdw>
                </a:effectLst>
                <a:latin typeface="Franklin Gothic Medium" panose="020B0603020102020204" pitchFamily="34" charset="0"/>
              </a:rPr>
              <a:t>Ki</a:t>
            </a:r>
            <a:r>
              <a:rPr lang="en-US" sz="1900" baseline="-25000" dirty="0">
                <a:solidFill>
                  <a:schemeClr val="tx1">
                    <a:lumMod val="85000"/>
                    <a:lumOff val="15000"/>
                  </a:schemeClr>
                </a:solidFill>
                <a:effectLst>
                  <a:outerShdw blurRad="38100" dist="38100" dir="2700000" algn="tl">
                    <a:srgbClr val="000000">
                      <a:alpha val="43137"/>
                    </a:srgbClr>
                  </a:outerShdw>
                </a:effectLst>
                <a:latin typeface="Franklin Gothic Medium" panose="020B0603020102020204" pitchFamily="34" charset="0"/>
              </a:rPr>
              <a:t>1</a:t>
            </a:r>
            <a:r>
              <a:rPr lang="en-US" sz="1900" dirty="0">
                <a:solidFill>
                  <a:schemeClr val="tx1">
                    <a:lumMod val="85000"/>
                    <a:lumOff val="15000"/>
                  </a:schemeClr>
                </a:solidFill>
                <a:effectLst>
                  <a:outerShdw blurRad="38100" dist="38100" dir="2700000" algn="tl">
                    <a:srgbClr val="000000">
                      <a:alpha val="43137"/>
                    </a:srgbClr>
                  </a:outerShdw>
                </a:effectLst>
                <a:latin typeface="Franklin Gothic Medium" panose="020B0603020102020204" pitchFamily="34" charset="0"/>
              </a:rPr>
              <a:t>)+</a:t>
            </a:r>
            <a:r>
              <a:rPr lang="ru-RU" sz="1900" dirty="0">
                <a:solidFill>
                  <a:schemeClr val="tx1">
                    <a:lumMod val="85000"/>
                    <a:lumOff val="15000"/>
                  </a:schemeClr>
                </a:solidFill>
                <a:effectLst>
                  <a:outerShdw blurRad="38100" dist="38100" dir="2700000" algn="tl">
                    <a:srgbClr val="000000">
                      <a:alpha val="43137"/>
                    </a:srgbClr>
                  </a:outerShdw>
                </a:effectLst>
                <a:latin typeface="Franklin Gothic Medium" panose="020B0603020102020204" pitchFamily="34" charset="0"/>
              </a:rPr>
              <a:t>Сумм(</a:t>
            </a:r>
            <a:r>
              <a:rPr lang="en-US" sz="1900" dirty="0">
                <a:solidFill>
                  <a:schemeClr val="tx1">
                    <a:lumMod val="85000"/>
                    <a:lumOff val="15000"/>
                  </a:schemeClr>
                </a:solidFill>
                <a:effectLst>
                  <a:outerShdw blurRad="38100" dist="38100" dir="2700000" algn="tl">
                    <a:srgbClr val="000000">
                      <a:alpha val="43137"/>
                    </a:srgbClr>
                  </a:outerShdw>
                </a:effectLst>
                <a:latin typeface="Franklin Gothic Medium" panose="020B0603020102020204" pitchFamily="34" charset="0"/>
              </a:rPr>
              <a:t>Ki2) + </a:t>
            </a:r>
            <a:r>
              <a:rPr lang="ru-RU" sz="1900" dirty="0">
                <a:solidFill>
                  <a:schemeClr val="tx1">
                    <a:lumMod val="85000"/>
                    <a:lumOff val="15000"/>
                  </a:schemeClr>
                </a:solidFill>
                <a:effectLst>
                  <a:outerShdw blurRad="38100" dist="38100" dir="2700000" algn="tl">
                    <a:srgbClr val="000000">
                      <a:alpha val="43137"/>
                    </a:srgbClr>
                  </a:outerShdw>
                </a:effectLst>
                <a:latin typeface="Franklin Gothic Medium" panose="020B0603020102020204" pitchFamily="34" charset="0"/>
              </a:rPr>
              <a:t>Макс(</a:t>
            </a:r>
            <a:r>
              <a:rPr lang="en-US" sz="1900" dirty="0">
                <a:solidFill>
                  <a:schemeClr val="tx1">
                    <a:lumMod val="85000"/>
                    <a:lumOff val="15000"/>
                  </a:schemeClr>
                </a:solidFill>
                <a:effectLst>
                  <a:outerShdw blurRad="38100" dist="38100" dir="2700000" algn="tl">
                    <a:srgbClr val="000000">
                      <a:alpha val="43137"/>
                    </a:srgbClr>
                  </a:outerShdw>
                </a:effectLst>
                <a:latin typeface="Franklin Gothic Medium" panose="020B0603020102020204" pitchFamily="34" charset="0"/>
              </a:rPr>
              <a:t>Ki3)+</a:t>
            </a:r>
            <a:r>
              <a:rPr lang="ru-RU" sz="1900" dirty="0">
                <a:solidFill>
                  <a:schemeClr val="tx1">
                    <a:lumMod val="85000"/>
                    <a:lumOff val="15000"/>
                  </a:schemeClr>
                </a:solidFill>
                <a:effectLst>
                  <a:outerShdw blurRad="38100" dist="38100" dir="2700000" algn="tl">
                    <a:srgbClr val="000000">
                      <a:alpha val="43137"/>
                    </a:srgbClr>
                  </a:outerShdw>
                </a:effectLst>
                <a:latin typeface="Franklin Gothic Medium" panose="020B0603020102020204" pitchFamily="34" charset="0"/>
              </a:rPr>
              <a:t>Сумм (</a:t>
            </a:r>
            <a:r>
              <a:rPr lang="en-US" sz="1900" dirty="0">
                <a:solidFill>
                  <a:schemeClr val="tx1">
                    <a:lumMod val="85000"/>
                    <a:lumOff val="15000"/>
                  </a:schemeClr>
                </a:solidFill>
                <a:effectLst>
                  <a:outerShdw blurRad="38100" dist="38100" dir="2700000" algn="tl">
                    <a:srgbClr val="000000">
                      <a:alpha val="43137"/>
                    </a:srgbClr>
                  </a:outerShdw>
                </a:effectLst>
                <a:latin typeface="Franklin Gothic Medium" panose="020B0603020102020204" pitchFamily="34" charset="0"/>
              </a:rPr>
              <a:t>Ki4)+Ki</a:t>
            </a:r>
            <a:r>
              <a:rPr lang="ru-RU" sz="1900" dirty="0">
                <a:solidFill>
                  <a:schemeClr val="tx1">
                    <a:lumMod val="85000"/>
                    <a:lumOff val="15000"/>
                  </a:schemeClr>
                </a:solidFill>
                <a:effectLst>
                  <a:outerShdw blurRad="38100" dist="38100" dir="2700000" algn="tl">
                    <a:srgbClr val="000000">
                      <a:alpha val="43137"/>
                    </a:srgbClr>
                  </a:outerShdw>
                </a:effectLst>
                <a:latin typeface="Franklin Gothic Medium" panose="020B0603020102020204" pitchFamily="34" charset="0"/>
              </a:rPr>
              <a:t>рн+</a:t>
            </a:r>
            <a:r>
              <a:rPr lang="en-US" sz="1900" dirty="0">
                <a:solidFill>
                  <a:schemeClr val="tx1">
                    <a:lumMod val="85000"/>
                    <a:lumOff val="15000"/>
                  </a:schemeClr>
                </a:solidFill>
                <a:effectLst>
                  <a:outerShdw blurRad="38100" dist="38100" dir="2700000" algn="tl">
                    <a:srgbClr val="000000">
                      <a:alpha val="43137"/>
                    </a:srgbClr>
                  </a:outerShdw>
                </a:effectLst>
                <a:latin typeface="Franklin Gothic Medium" panose="020B0603020102020204" pitchFamily="34" charset="0"/>
              </a:rPr>
              <a:t>KiT+</a:t>
            </a:r>
            <a:r>
              <a:rPr lang="ru-RU" sz="1900" dirty="0">
                <a:solidFill>
                  <a:schemeClr val="tx1">
                    <a:lumMod val="85000"/>
                    <a:lumOff val="15000"/>
                  </a:schemeClr>
                </a:solidFill>
                <a:effectLst>
                  <a:outerShdw blurRad="38100" dist="38100" dir="2700000" algn="tl">
                    <a:srgbClr val="000000">
                      <a:alpha val="43137"/>
                    </a:srgbClr>
                  </a:outerShdw>
                </a:effectLst>
                <a:latin typeface="Franklin Gothic Medium" panose="020B0603020102020204" pitchFamily="34" charset="0"/>
              </a:rPr>
              <a:t>К</a:t>
            </a:r>
            <a:r>
              <a:rPr lang="en-US" sz="1900" dirty="0">
                <a:solidFill>
                  <a:schemeClr val="tx1">
                    <a:lumMod val="85000"/>
                    <a:lumOff val="15000"/>
                  </a:schemeClr>
                </a:solidFill>
                <a:effectLst>
                  <a:outerShdw blurRad="38100" dist="38100" dir="2700000" algn="tl">
                    <a:srgbClr val="000000">
                      <a:alpha val="43137"/>
                    </a:srgbClr>
                  </a:outerShdw>
                </a:effectLst>
                <a:latin typeface="Franklin Gothic Medium" panose="020B0603020102020204" pitchFamily="34" charset="0"/>
              </a:rPr>
              <a:t>i</a:t>
            </a:r>
            <a:r>
              <a:rPr lang="ru-RU" sz="1900" dirty="0">
                <a:solidFill>
                  <a:schemeClr val="tx1">
                    <a:lumMod val="85000"/>
                    <a:lumOff val="15000"/>
                  </a:schemeClr>
                </a:solidFill>
                <a:effectLst>
                  <a:outerShdw blurRad="38100" dist="38100" dir="2700000" algn="tl">
                    <a:srgbClr val="000000">
                      <a:alpha val="43137"/>
                    </a:srgbClr>
                  </a:outerShdw>
                </a:effectLst>
                <a:latin typeface="Franklin Gothic Medium" panose="020B0603020102020204" pitchFamily="34" charset="0"/>
              </a:rPr>
              <a:t>лос + К</a:t>
            </a:r>
            <a:r>
              <a:rPr lang="en-US" sz="1900" dirty="0">
                <a:solidFill>
                  <a:schemeClr val="tx1">
                    <a:lumMod val="85000"/>
                    <a:lumOff val="15000"/>
                  </a:schemeClr>
                </a:solidFill>
                <a:effectLst>
                  <a:outerShdw blurRad="38100" dist="38100" dir="2700000" algn="tl">
                    <a:srgbClr val="000000">
                      <a:alpha val="43137"/>
                    </a:srgbClr>
                  </a:outerShdw>
                </a:effectLst>
                <a:latin typeface="Franklin Gothic Medium" panose="020B0603020102020204" pitchFamily="34" charset="0"/>
              </a:rPr>
              <a:t>i</a:t>
            </a:r>
            <a:r>
              <a:rPr lang="ru-RU" sz="1900" dirty="0">
                <a:solidFill>
                  <a:schemeClr val="tx1">
                    <a:lumMod val="85000"/>
                    <a:lumOff val="15000"/>
                  </a:schemeClr>
                </a:solidFill>
                <a:effectLst>
                  <a:outerShdw blurRad="38100" dist="38100" dir="2700000" algn="tl">
                    <a:srgbClr val="000000">
                      <a:alpha val="43137"/>
                    </a:srgbClr>
                  </a:outerShdw>
                </a:effectLst>
                <a:latin typeface="Franklin Gothic Medium" panose="020B0603020102020204" pitchFamily="34" charset="0"/>
              </a:rPr>
              <a:t>жиры + </a:t>
            </a:r>
            <a:r>
              <a:rPr lang="en-US" sz="1900" dirty="0">
                <a:solidFill>
                  <a:schemeClr val="tx1">
                    <a:lumMod val="85000"/>
                    <a:lumOff val="15000"/>
                  </a:schemeClr>
                </a:solidFill>
                <a:effectLst>
                  <a:outerShdw blurRad="38100" dist="38100" dir="2700000" algn="tl">
                    <a:srgbClr val="000000">
                      <a:alpha val="43137"/>
                    </a:srgbClr>
                  </a:outerShdw>
                </a:effectLst>
                <a:latin typeface="Franklin Gothic Medium" panose="020B0603020102020204" pitchFamily="34" charset="0"/>
              </a:rPr>
              <a:t>Ki</a:t>
            </a:r>
            <a:r>
              <a:rPr lang="ru-RU" sz="1900" dirty="0">
                <a:solidFill>
                  <a:schemeClr val="tx1">
                    <a:lumMod val="85000"/>
                    <a:lumOff val="15000"/>
                  </a:schemeClr>
                </a:solidFill>
                <a:effectLst>
                  <a:outerShdw blurRad="38100" dist="38100" dir="2700000" algn="tl">
                    <a:srgbClr val="000000">
                      <a:alpha val="43137"/>
                    </a:srgbClr>
                  </a:outerShdw>
                </a:effectLst>
                <a:latin typeface="Franklin Gothic Medium" panose="020B0603020102020204" pitchFamily="34" charset="0"/>
              </a:rPr>
              <a:t>пхб + Макс(К</a:t>
            </a:r>
            <a:r>
              <a:rPr lang="en-US" sz="1900" dirty="0">
                <a:solidFill>
                  <a:schemeClr val="tx1">
                    <a:lumMod val="85000"/>
                    <a:lumOff val="15000"/>
                  </a:schemeClr>
                </a:solidFill>
                <a:effectLst>
                  <a:outerShdw blurRad="38100" dist="38100" dir="2700000" algn="tl">
                    <a:srgbClr val="000000">
                      <a:alpha val="43137"/>
                    </a:srgbClr>
                  </a:outerShdw>
                </a:effectLst>
                <a:latin typeface="Franklin Gothic Medium" panose="020B0603020102020204" pitchFamily="34" charset="0"/>
              </a:rPr>
              <a:t>i5)) x T x Q</a:t>
            </a:r>
            <a:r>
              <a:rPr lang="ru-RU" sz="1900" dirty="0">
                <a:solidFill>
                  <a:schemeClr val="tx1">
                    <a:lumMod val="85000"/>
                    <a:lumOff val="15000"/>
                  </a:schemeClr>
                </a:solidFill>
                <a:effectLst>
                  <a:outerShdw blurRad="38100" dist="38100" dir="2700000" algn="tl">
                    <a:srgbClr val="000000">
                      <a:alpha val="43137"/>
                    </a:srgbClr>
                  </a:outerShdw>
                </a:effectLst>
                <a:latin typeface="Franklin Gothic Medium" panose="020B0603020102020204" pitchFamily="34" charset="0"/>
              </a:rPr>
              <a:t>пр</a:t>
            </a:r>
            <a:endParaRPr lang="ru-RU" sz="1900" dirty="0">
              <a:solidFill>
                <a:schemeClr val="tx1">
                  <a:lumMod val="85000"/>
                  <a:lumOff val="15000"/>
                </a:schemeClr>
              </a:solidFill>
            </a:endParaRPr>
          </a:p>
        </p:txBody>
      </p:sp>
      <p:sp>
        <p:nvSpPr>
          <p:cNvPr id="10" name="TextBox 9"/>
          <p:cNvSpPr txBox="1"/>
          <p:nvPr/>
        </p:nvSpPr>
        <p:spPr>
          <a:xfrm>
            <a:off x="266482" y="4314156"/>
            <a:ext cx="11710661" cy="1323439"/>
          </a:xfrm>
          <a:prstGeom prst="rect">
            <a:avLst/>
          </a:prstGeom>
          <a:solidFill>
            <a:schemeClr val="accent5">
              <a:lumMod val="20000"/>
              <a:lumOff val="80000"/>
              <a:alpha val="50000"/>
            </a:schemeClr>
          </a:solidFill>
          <a:ln w="9525">
            <a:solidFill>
              <a:schemeClr val="tx2">
                <a:lumMod val="40000"/>
                <a:lumOff val="60000"/>
              </a:schemeClr>
            </a:solidFill>
          </a:ln>
        </p:spPr>
        <p:style>
          <a:lnRef idx="0">
            <a:scrgbClr r="0" g="0" b="0"/>
          </a:lnRef>
          <a:fillRef idx="0">
            <a:scrgbClr r="0" g="0" b="0"/>
          </a:fillRef>
          <a:effectRef idx="0">
            <a:scrgbClr r="0" g="0" b="0"/>
          </a:effectRef>
          <a:fontRef idx="minor">
            <a:schemeClr val="lt1"/>
          </a:fontRef>
        </p:style>
        <p:txBody>
          <a:bodyPr wrap="square" lIns="91420" tIns="45710" rIns="91420" bIns="45710" rtlCol="0">
            <a:spAutoFit/>
          </a:bodyPr>
          <a:lstStyle/>
          <a:p>
            <a:r>
              <a:rPr lang="ru-RU" sz="2000" dirty="0">
                <a:solidFill>
                  <a:schemeClr val="tx1">
                    <a:lumMod val="85000"/>
                    <a:lumOff val="15000"/>
                  </a:schemeClr>
                </a:solidFill>
                <a:effectLst>
                  <a:outerShdw blurRad="38100" dist="38100" dir="2700000" algn="tl">
                    <a:srgbClr val="000000">
                      <a:alpha val="43137"/>
                    </a:srgbClr>
                  </a:outerShdw>
                </a:effectLst>
                <a:latin typeface="Franklin Gothic Medium" panose="020B0603020102020204" pitchFamily="34" charset="0"/>
              </a:rPr>
              <a:t>3. Для абонентов отдельно перечисленных в п.123(4). видов деятельности или в случае отсутствия технической возможности осуществить отбор проб сточных вод таких  абонентов, а также если объем отводимых (принимаемых) сточных вод с объектов абонента составляет менее 30 куб. метров в сутки суммарно по всем канализационным выпускам, плата исчисляется:  П = К x Т x Q</a:t>
            </a:r>
            <a:r>
              <a:rPr lang="ru-RU" sz="2000" baseline="-25000" dirty="0">
                <a:solidFill>
                  <a:schemeClr val="tx1">
                    <a:lumMod val="85000"/>
                    <a:lumOff val="15000"/>
                  </a:schemeClr>
                </a:solidFill>
                <a:effectLst>
                  <a:outerShdw blurRad="38100" dist="38100" dir="2700000" algn="tl">
                    <a:srgbClr val="000000">
                      <a:alpha val="43137"/>
                    </a:srgbClr>
                  </a:outerShdw>
                </a:effectLst>
                <a:latin typeface="Franklin Gothic Medium" panose="020B0603020102020204" pitchFamily="34" charset="0"/>
              </a:rPr>
              <a:t>пр1, </a:t>
            </a:r>
            <a:endParaRPr lang="ru-RU" sz="2000" dirty="0">
              <a:solidFill>
                <a:schemeClr val="tx1">
                  <a:lumMod val="85000"/>
                  <a:lumOff val="15000"/>
                </a:schemeClr>
              </a:solidFill>
              <a:effectLst>
                <a:outerShdw blurRad="38100" dist="38100" dir="2700000" algn="tl">
                  <a:srgbClr val="000000">
                    <a:alpha val="43137"/>
                  </a:srgbClr>
                </a:outerShdw>
              </a:effectLst>
              <a:latin typeface="Franklin Gothic Medium" panose="020B0603020102020204" pitchFamily="34" charset="0"/>
            </a:endParaRPr>
          </a:p>
        </p:txBody>
      </p:sp>
      <p:sp>
        <p:nvSpPr>
          <p:cNvPr id="11" name="TextBox 10"/>
          <p:cNvSpPr txBox="1"/>
          <p:nvPr/>
        </p:nvSpPr>
        <p:spPr>
          <a:xfrm>
            <a:off x="452433" y="5808208"/>
            <a:ext cx="11329259" cy="748795"/>
          </a:xfrm>
          <a:prstGeom prst="rect">
            <a:avLst/>
          </a:prstGeom>
          <a:noFill/>
        </p:spPr>
        <p:txBody>
          <a:bodyPr wrap="square" lIns="91420" tIns="45710" rIns="91420" bIns="45710" rtlCol="0">
            <a:spAutoFit/>
          </a:bodyPr>
          <a:lstStyle/>
          <a:p>
            <a:pPr algn="ctr"/>
            <a:r>
              <a:rPr lang="ru-RU" sz="2100" dirty="0">
                <a:solidFill>
                  <a:srgbClr val="C00000"/>
                </a:solidFill>
                <a:effectLst>
                  <a:outerShdw blurRad="38100" dist="38100" dir="2700000" algn="tl">
                    <a:srgbClr val="000000">
                      <a:alpha val="43137"/>
                    </a:srgbClr>
                  </a:outerShdw>
                </a:effectLst>
                <a:latin typeface="Franklin Gothic Medium" panose="020B0603020102020204" pitchFamily="34" charset="0"/>
              </a:rPr>
              <a:t>Допущено большое количество описок, технических ошибок и помарок, что рассчитать плату, практически, не представляется возможным. </a:t>
            </a:r>
          </a:p>
        </p:txBody>
      </p:sp>
      <p:sp>
        <p:nvSpPr>
          <p:cNvPr id="12" name="Выгнутая вниз стрелка 11"/>
          <p:cNvSpPr/>
          <p:nvPr/>
        </p:nvSpPr>
        <p:spPr>
          <a:xfrm>
            <a:off x="5564908" y="2666987"/>
            <a:ext cx="2496277" cy="288032"/>
          </a:xfrm>
          <a:prstGeom prst="curvedUpArrow">
            <a:avLst>
              <a:gd name="adj1" fmla="val 25000"/>
              <a:gd name="adj2" fmla="val 146977"/>
              <a:gd name="adj3" fmla="val 45020"/>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91420" tIns="45710" rIns="91420" bIns="45710" rtlCol="0" anchor="ctr"/>
          <a:lstStyle/>
          <a:p>
            <a:pPr algn="ctr"/>
            <a:endParaRPr lang="ru-RU" dirty="0">
              <a:solidFill>
                <a:schemeClr val="tx2">
                  <a:lumMod val="95000"/>
                  <a:lumOff val="5000"/>
                </a:schemeClr>
              </a:solidFill>
            </a:endParaRPr>
          </a:p>
        </p:txBody>
      </p:sp>
    </p:spTree>
    <p:extLst>
      <p:ext uri="{BB962C8B-B14F-4D97-AF65-F5344CB8AC3E}">
        <p14:creationId xmlns="" xmlns:p14="http://schemas.microsoft.com/office/powerpoint/2010/main" val="1774995733"/>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Загнутый угол 12"/>
          <p:cNvSpPr/>
          <p:nvPr/>
        </p:nvSpPr>
        <p:spPr>
          <a:xfrm>
            <a:off x="3922480" y="4453489"/>
            <a:ext cx="7758128" cy="2241950"/>
          </a:xfrm>
          <a:prstGeom prst="foldedCorner">
            <a:avLst>
              <a:gd name="adj" fmla="val 40998"/>
            </a:avLst>
          </a:prstGeom>
          <a:solidFill>
            <a:schemeClr val="accent1">
              <a:lumMod val="20000"/>
              <a:lumOff val="80000"/>
            </a:schemeClr>
          </a:solidFill>
        </p:spPr>
        <p:style>
          <a:lnRef idx="0">
            <a:schemeClr val="accent1"/>
          </a:lnRef>
          <a:fillRef idx="3">
            <a:schemeClr val="accent1"/>
          </a:fillRef>
          <a:effectRef idx="3">
            <a:schemeClr val="accent1"/>
          </a:effectRef>
          <a:fontRef idx="minor">
            <a:schemeClr val="lt1"/>
          </a:fontRef>
        </p:style>
        <p:txBody>
          <a:bodyPr lIns="91420" tIns="45710" rIns="91420" bIns="45710" rtlCol="0" anchor="ctr"/>
          <a:lstStyle/>
          <a:p>
            <a:pPr lvl="0" algn="ctr" eaLnBrk="0" fontAlgn="base" hangingPunct="0">
              <a:spcBef>
                <a:spcPct val="0"/>
              </a:spcBef>
              <a:spcAft>
                <a:spcPct val="0"/>
              </a:spcAft>
            </a:pPr>
            <a:endParaRPr lang="ru-RU" altLang="ru-RU" sz="2200" b="1" dirty="0" smtClean="0">
              <a:solidFill>
                <a:schemeClr val="tx1"/>
              </a:solidFill>
              <a:effectLst>
                <a:outerShdw blurRad="38100" dist="38100" dir="2700000" algn="tl">
                  <a:srgbClr val="000000">
                    <a:alpha val="43137"/>
                  </a:srgbClr>
                </a:outerShdw>
              </a:effectLst>
              <a:latin typeface="Franklin Gothic Book" panose="020B0503020102020204" pitchFamily="34" charset="0"/>
              <a:ea typeface="Calibri" panose="020F0502020204030204" pitchFamily="34" charset="0"/>
              <a:cs typeface="Times New Roman" panose="02020603050405020304" pitchFamily="18" charset="0"/>
            </a:endParaRPr>
          </a:p>
          <a:p>
            <a:pPr lvl="0" algn="ctr" eaLnBrk="0" fontAlgn="base" hangingPunct="0">
              <a:spcBef>
                <a:spcPct val="0"/>
              </a:spcBef>
              <a:spcAft>
                <a:spcPct val="0"/>
              </a:spcAft>
            </a:pPr>
            <a:endParaRPr lang="ru-RU" altLang="ru-RU" sz="2200" b="1" dirty="0" smtClean="0">
              <a:solidFill>
                <a:schemeClr val="tx1"/>
              </a:solidFill>
              <a:effectLst>
                <a:outerShdw blurRad="38100" dist="38100" dir="2700000" algn="tl">
                  <a:srgbClr val="000000">
                    <a:alpha val="43137"/>
                  </a:srgbClr>
                </a:outerShdw>
              </a:effectLst>
              <a:latin typeface="Franklin Gothic Book" panose="020B0503020102020204" pitchFamily="34" charset="0"/>
              <a:ea typeface="Calibri" panose="020F0502020204030204" pitchFamily="34" charset="0"/>
              <a:cs typeface="Times New Roman" panose="02020603050405020304" pitchFamily="18" charset="0"/>
            </a:endParaRPr>
          </a:p>
          <a:p>
            <a:pPr lvl="0" algn="ctr" eaLnBrk="0" fontAlgn="base" hangingPunct="0">
              <a:spcBef>
                <a:spcPct val="0"/>
              </a:spcBef>
              <a:spcAft>
                <a:spcPct val="0"/>
              </a:spcAft>
            </a:pPr>
            <a:endParaRPr lang="ru-RU" altLang="ru-RU" sz="2200" b="1" dirty="0" smtClean="0">
              <a:solidFill>
                <a:schemeClr val="tx1"/>
              </a:solidFill>
              <a:effectLst>
                <a:outerShdw blurRad="38100" dist="38100" dir="2700000" algn="tl">
                  <a:srgbClr val="000000">
                    <a:alpha val="43137"/>
                  </a:srgbClr>
                </a:outerShdw>
              </a:effectLst>
              <a:latin typeface="Franklin Gothic Book" panose="020B0503020102020204" pitchFamily="34" charset="0"/>
              <a:ea typeface="Calibri" panose="020F0502020204030204" pitchFamily="34" charset="0"/>
              <a:cs typeface="Times New Roman" panose="02020603050405020304" pitchFamily="18" charset="0"/>
            </a:endParaRPr>
          </a:p>
          <a:p>
            <a:pPr lvl="0" algn="ctr" eaLnBrk="0" fontAlgn="base" hangingPunct="0">
              <a:spcBef>
                <a:spcPct val="0"/>
              </a:spcBef>
              <a:spcAft>
                <a:spcPct val="0"/>
              </a:spcAft>
            </a:pPr>
            <a:r>
              <a:rPr lang="ru-RU" altLang="ru-RU" sz="2200" b="1" dirty="0" smtClean="0">
                <a:solidFill>
                  <a:schemeClr val="tx1"/>
                </a:solidFill>
                <a:effectLst>
                  <a:outerShdw blurRad="38100" dist="38100" dir="2700000" algn="tl">
                    <a:srgbClr val="000000">
                      <a:alpha val="43137"/>
                    </a:srgbClr>
                  </a:outerShdw>
                </a:effectLst>
                <a:latin typeface="Franklin Gothic Book" panose="020B0503020102020204" pitchFamily="34" charset="0"/>
                <a:ea typeface="Calibri" panose="020F0502020204030204" pitchFamily="34" charset="0"/>
                <a:cs typeface="Times New Roman" panose="02020603050405020304" pitchFamily="18" charset="0"/>
              </a:rPr>
              <a:t>ПРИЛОЖЕНИЕ № 5 </a:t>
            </a:r>
          </a:p>
          <a:p>
            <a:pPr lvl="0" algn="ctr" eaLnBrk="0" fontAlgn="base" hangingPunct="0">
              <a:spcBef>
                <a:spcPct val="0"/>
              </a:spcBef>
              <a:spcAft>
                <a:spcPct val="0"/>
              </a:spcAft>
            </a:pPr>
            <a:r>
              <a:rPr lang="ru-RU" altLang="ru-RU" sz="2200" b="1" dirty="0" smtClean="0">
                <a:solidFill>
                  <a:schemeClr val="tx1"/>
                </a:solidFill>
                <a:effectLst>
                  <a:outerShdw blurRad="38100" dist="38100" dir="2700000" algn="tl">
                    <a:srgbClr val="000000">
                      <a:alpha val="43137"/>
                    </a:srgbClr>
                  </a:outerShdw>
                </a:effectLst>
                <a:latin typeface="Franklin Gothic Book" panose="020B0503020102020204" pitchFamily="34" charset="0"/>
                <a:ea typeface="Calibri" panose="020F0502020204030204" pitchFamily="34" charset="0"/>
                <a:cs typeface="Times New Roman" panose="02020603050405020304" pitchFamily="18" charset="0"/>
              </a:rPr>
              <a:t>«Перечень максимальных допустимых </a:t>
            </a:r>
          </a:p>
          <a:p>
            <a:pPr lvl="0" algn="ctr" eaLnBrk="0" fontAlgn="base" hangingPunct="0">
              <a:spcBef>
                <a:spcPct val="0"/>
              </a:spcBef>
              <a:spcAft>
                <a:spcPct val="0"/>
              </a:spcAft>
            </a:pPr>
            <a:r>
              <a:rPr lang="ru-RU" altLang="ru-RU" sz="2200" b="1" dirty="0" smtClean="0">
                <a:solidFill>
                  <a:schemeClr val="tx1"/>
                </a:solidFill>
                <a:effectLst>
                  <a:outerShdw blurRad="38100" dist="38100" dir="2700000" algn="tl">
                    <a:srgbClr val="000000">
                      <a:alpha val="43137"/>
                    </a:srgbClr>
                  </a:outerShdw>
                </a:effectLst>
                <a:latin typeface="Franklin Gothic Book" panose="020B0503020102020204" pitchFamily="34" charset="0"/>
                <a:ea typeface="Calibri" panose="020F0502020204030204" pitchFamily="34" charset="0"/>
                <a:cs typeface="Times New Roman" panose="02020603050405020304" pitchFamily="18" charset="0"/>
              </a:rPr>
              <a:t>значений нормативных показателей общих свойств сточных вод и концентраций загрязняющих веществ в сточных </a:t>
            </a:r>
          </a:p>
          <a:p>
            <a:pPr lvl="0" algn="ctr" eaLnBrk="0" fontAlgn="base" hangingPunct="0">
              <a:spcBef>
                <a:spcPct val="0"/>
              </a:spcBef>
              <a:spcAft>
                <a:spcPct val="0"/>
              </a:spcAft>
            </a:pPr>
            <a:r>
              <a:rPr lang="ru-RU" altLang="ru-RU" sz="2200" b="1" dirty="0" smtClean="0">
                <a:solidFill>
                  <a:schemeClr val="tx1"/>
                </a:solidFill>
                <a:effectLst>
                  <a:outerShdw blurRad="38100" dist="38100" dir="2700000" algn="tl">
                    <a:srgbClr val="000000">
                      <a:alpha val="43137"/>
                    </a:srgbClr>
                  </a:outerShdw>
                </a:effectLst>
                <a:latin typeface="Franklin Gothic Book" panose="020B0503020102020204" pitchFamily="34" charset="0"/>
                <a:ea typeface="Calibri" panose="020F0502020204030204" pitchFamily="34" charset="0"/>
                <a:cs typeface="Times New Roman" panose="02020603050405020304" pitchFamily="18" charset="0"/>
              </a:rPr>
              <a:t>водах, установленных в целях предотвращения </a:t>
            </a:r>
          </a:p>
          <a:p>
            <a:pPr lvl="0" algn="ctr" eaLnBrk="0" fontAlgn="base" hangingPunct="0">
              <a:spcBef>
                <a:spcPct val="0"/>
              </a:spcBef>
              <a:spcAft>
                <a:spcPct val="0"/>
              </a:spcAft>
            </a:pPr>
            <a:r>
              <a:rPr lang="ru-RU" altLang="ru-RU" sz="2200" b="1" dirty="0" smtClean="0">
                <a:solidFill>
                  <a:schemeClr val="tx1"/>
                </a:solidFill>
                <a:effectLst>
                  <a:outerShdw blurRad="38100" dist="38100" dir="2700000" algn="tl">
                    <a:srgbClr val="000000">
                      <a:alpha val="43137"/>
                    </a:srgbClr>
                  </a:outerShdw>
                </a:effectLst>
                <a:latin typeface="Franklin Gothic Book" panose="020B0503020102020204" pitchFamily="34" charset="0"/>
                <a:ea typeface="Calibri" panose="020F0502020204030204" pitchFamily="34" charset="0"/>
                <a:cs typeface="Times New Roman" panose="02020603050405020304" pitchFamily="18" charset="0"/>
              </a:rPr>
              <a:t>негативного воздействия на работу ЦСВО»</a:t>
            </a:r>
            <a:endParaRPr lang="ru-RU" sz="2200" dirty="0">
              <a:solidFill>
                <a:schemeClr val="tx1"/>
              </a:solidFill>
            </a:endParaRPr>
          </a:p>
        </p:txBody>
      </p:sp>
      <p:sp>
        <p:nvSpPr>
          <p:cNvPr id="11" name="Загнутый угол 10"/>
          <p:cNvSpPr/>
          <p:nvPr/>
        </p:nvSpPr>
        <p:spPr>
          <a:xfrm>
            <a:off x="214311" y="3338887"/>
            <a:ext cx="5715004" cy="1914527"/>
          </a:xfrm>
          <a:prstGeom prst="foldedCorner">
            <a:avLst>
              <a:gd name="adj" fmla="val 49517"/>
            </a:avLst>
          </a:prstGeom>
          <a:solidFill>
            <a:schemeClr val="accent1">
              <a:lumMod val="75000"/>
            </a:schemeClr>
          </a:solidFill>
        </p:spPr>
        <p:style>
          <a:lnRef idx="1">
            <a:schemeClr val="accent2"/>
          </a:lnRef>
          <a:fillRef idx="3">
            <a:schemeClr val="accent2"/>
          </a:fillRef>
          <a:effectRef idx="2">
            <a:schemeClr val="accent2"/>
          </a:effectRef>
          <a:fontRef idx="minor">
            <a:schemeClr val="lt1"/>
          </a:fontRef>
        </p:style>
        <p:txBody>
          <a:bodyPr lIns="91420" tIns="45710" rIns="91420" bIns="45710" rtlCol="0" anchor="ctr"/>
          <a:lstStyle/>
          <a:p>
            <a:pPr algn="ctr"/>
            <a:endParaRPr lang="ru-RU" sz="2200" b="1" dirty="0" smtClean="0">
              <a:solidFill>
                <a:schemeClr val="bg1"/>
              </a:solidFill>
              <a:effectLst>
                <a:outerShdw blurRad="38100" dist="38100" dir="2700000" algn="tl">
                  <a:srgbClr val="000000">
                    <a:alpha val="43137"/>
                  </a:srgbClr>
                </a:outerShdw>
              </a:effectLst>
              <a:latin typeface="Franklin Gothic Book" panose="020B0503020102020204" pitchFamily="34" charset="0"/>
            </a:endParaRPr>
          </a:p>
          <a:p>
            <a:pPr algn="ctr"/>
            <a:endParaRPr lang="ru-RU" sz="2200" b="1" dirty="0" smtClean="0">
              <a:solidFill>
                <a:schemeClr val="bg1"/>
              </a:solidFill>
              <a:effectLst>
                <a:outerShdw blurRad="38100" dist="38100" dir="2700000" algn="tl">
                  <a:srgbClr val="000000">
                    <a:alpha val="43137"/>
                  </a:srgbClr>
                </a:outerShdw>
              </a:effectLst>
              <a:latin typeface="Franklin Gothic Book" panose="020B0503020102020204" pitchFamily="34" charset="0"/>
            </a:endParaRPr>
          </a:p>
          <a:p>
            <a:pPr algn="ctr"/>
            <a:endParaRPr lang="ru-RU" sz="2200" b="1" dirty="0" smtClean="0">
              <a:solidFill>
                <a:schemeClr val="bg1"/>
              </a:solidFill>
              <a:effectLst>
                <a:outerShdw blurRad="38100" dist="38100" dir="2700000" algn="tl">
                  <a:srgbClr val="000000">
                    <a:alpha val="43137"/>
                  </a:srgbClr>
                </a:outerShdw>
              </a:effectLst>
              <a:latin typeface="Franklin Gothic Book" panose="020B0503020102020204" pitchFamily="34" charset="0"/>
            </a:endParaRPr>
          </a:p>
          <a:p>
            <a:pPr algn="ctr"/>
            <a:r>
              <a:rPr lang="ru-RU" sz="2200" b="1" dirty="0" smtClean="0">
                <a:solidFill>
                  <a:schemeClr val="bg1"/>
                </a:solidFill>
                <a:effectLst>
                  <a:outerShdw blurRad="38100" dist="38100" dir="2700000" algn="tl">
                    <a:srgbClr val="000000">
                      <a:alpha val="43137"/>
                    </a:srgbClr>
                  </a:outerShdw>
                </a:effectLst>
                <a:latin typeface="Franklin Gothic Book" panose="020B0503020102020204" pitchFamily="34" charset="0"/>
              </a:rPr>
              <a:t>ПРИЛОЖЕНИЕ № 4 </a:t>
            </a:r>
          </a:p>
          <a:p>
            <a:pPr algn="ctr"/>
            <a:r>
              <a:rPr lang="ru-RU" sz="2200" b="1" dirty="0" smtClean="0">
                <a:solidFill>
                  <a:schemeClr val="bg1"/>
                </a:solidFill>
                <a:effectLst>
                  <a:outerShdw blurRad="38100" dist="38100" dir="2700000" algn="tl">
                    <a:srgbClr val="000000">
                      <a:alpha val="43137"/>
                    </a:srgbClr>
                  </a:outerShdw>
                </a:effectLst>
                <a:latin typeface="Franklin Gothic Book" panose="020B0503020102020204" pitchFamily="34" charset="0"/>
              </a:rPr>
              <a:t>«Перечень веществ, материалов, отходов и сточных вод, запрещенных к сбросу </a:t>
            </a:r>
          </a:p>
          <a:p>
            <a:pPr algn="ctr"/>
            <a:r>
              <a:rPr lang="ru-RU" sz="2200" b="1" dirty="0" smtClean="0">
                <a:solidFill>
                  <a:schemeClr val="bg1"/>
                </a:solidFill>
                <a:effectLst>
                  <a:outerShdw blurRad="38100" dist="38100" dir="2700000" algn="tl">
                    <a:srgbClr val="000000">
                      <a:alpha val="43137"/>
                    </a:srgbClr>
                  </a:outerShdw>
                </a:effectLst>
                <a:latin typeface="Franklin Gothic Book" panose="020B0503020102020204" pitchFamily="34" charset="0"/>
              </a:rPr>
              <a:t>в централизованные системы водоотведения»</a:t>
            </a:r>
            <a:endParaRPr lang="ru-RU" sz="2200" dirty="0">
              <a:solidFill>
                <a:schemeClr val="bg1"/>
              </a:solidFill>
            </a:endParaRPr>
          </a:p>
        </p:txBody>
      </p:sp>
      <p:sp>
        <p:nvSpPr>
          <p:cNvPr id="7" name="Загнутый угол 6"/>
          <p:cNvSpPr/>
          <p:nvPr/>
        </p:nvSpPr>
        <p:spPr>
          <a:xfrm>
            <a:off x="6186046" y="2265278"/>
            <a:ext cx="5514980" cy="1773364"/>
          </a:xfrm>
          <a:prstGeom prst="foldedCorner">
            <a:avLst>
              <a:gd name="adj" fmla="val 39526"/>
            </a:avLst>
          </a:prstGeom>
          <a:solidFill>
            <a:schemeClr val="accent5">
              <a:lumMod val="20000"/>
              <a:lumOff val="80000"/>
            </a:schemeClr>
          </a:solidFill>
        </p:spPr>
        <p:style>
          <a:lnRef idx="1">
            <a:schemeClr val="accent5"/>
          </a:lnRef>
          <a:fillRef idx="3">
            <a:schemeClr val="accent5"/>
          </a:fillRef>
          <a:effectRef idx="2">
            <a:schemeClr val="accent5"/>
          </a:effectRef>
          <a:fontRef idx="minor">
            <a:schemeClr val="lt1"/>
          </a:fontRef>
        </p:style>
        <p:txBody>
          <a:bodyPr lIns="91420" tIns="45710" rIns="91420" bIns="45710" rtlCol="0" anchor="ctr"/>
          <a:lstStyle/>
          <a:p>
            <a:pPr algn="ctr"/>
            <a:endParaRPr lang="ru-RU" sz="2200" b="1" dirty="0" smtClean="0">
              <a:solidFill>
                <a:schemeClr val="tx1"/>
              </a:solidFill>
              <a:effectLst>
                <a:outerShdw blurRad="38100" dist="38100" dir="2700000" algn="tl">
                  <a:srgbClr val="000000">
                    <a:alpha val="43137"/>
                  </a:srgbClr>
                </a:outerShdw>
              </a:effectLst>
              <a:latin typeface="Franklin Gothic Book" panose="020B0503020102020204" pitchFamily="34" charset="0"/>
            </a:endParaRPr>
          </a:p>
          <a:p>
            <a:pPr algn="ctr"/>
            <a:endParaRPr lang="ru-RU" sz="2200" b="1" dirty="0" smtClean="0">
              <a:solidFill>
                <a:schemeClr val="tx1"/>
              </a:solidFill>
              <a:effectLst>
                <a:outerShdw blurRad="38100" dist="38100" dir="2700000" algn="tl">
                  <a:srgbClr val="000000">
                    <a:alpha val="43137"/>
                  </a:srgbClr>
                </a:outerShdw>
              </a:effectLst>
              <a:latin typeface="Franklin Gothic Book" panose="020B0503020102020204" pitchFamily="34" charset="0"/>
            </a:endParaRPr>
          </a:p>
          <a:p>
            <a:pPr algn="ctr"/>
            <a:endParaRPr lang="ru-RU" sz="800" b="1" dirty="0">
              <a:solidFill>
                <a:schemeClr val="tx1"/>
              </a:solidFill>
              <a:effectLst>
                <a:outerShdw blurRad="38100" dist="38100" dir="2700000" algn="tl">
                  <a:srgbClr val="000000">
                    <a:alpha val="43137"/>
                  </a:srgbClr>
                </a:outerShdw>
              </a:effectLst>
              <a:latin typeface="Franklin Gothic Book" panose="020B0503020102020204" pitchFamily="34" charset="0"/>
            </a:endParaRPr>
          </a:p>
          <a:p>
            <a:pPr algn="ctr"/>
            <a:r>
              <a:rPr lang="ru-RU" sz="2200" b="1" dirty="0" smtClean="0">
                <a:solidFill>
                  <a:schemeClr val="tx1"/>
                </a:solidFill>
                <a:effectLst>
                  <a:outerShdw blurRad="38100" dist="38100" dir="2700000" algn="tl">
                    <a:srgbClr val="000000">
                      <a:alpha val="43137"/>
                    </a:srgbClr>
                  </a:outerShdw>
                </a:effectLst>
                <a:latin typeface="Franklin Gothic Book" panose="020B0503020102020204" pitchFamily="34" charset="0"/>
              </a:rPr>
              <a:t>ПРИЛОЖЕНИЕ № 3 </a:t>
            </a:r>
          </a:p>
          <a:p>
            <a:pPr algn="ctr"/>
            <a:r>
              <a:rPr lang="ru-RU" sz="2200" b="1" dirty="0" smtClean="0">
                <a:solidFill>
                  <a:schemeClr val="tx1"/>
                </a:solidFill>
                <a:effectLst>
                  <a:outerShdw blurRad="38100" dist="38100" dir="2700000" algn="tl">
                    <a:srgbClr val="000000">
                      <a:alpha val="43137"/>
                    </a:srgbClr>
                  </a:outerShdw>
                </a:effectLst>
                <a:latin typeface="Franklin Gothic Book" panose="020B0503020102020204" pitchFamily="34" charset="0"/>
              </a:rPr>
              <a:t>«Минимальные нормы </a:t>
            </a:r>
          </a:p>
          <a:p>
            <a:pPr algn="ctr"/>
            <a:r>
              <a:rPr lang="ru-RU" sz="2200" b="1" dirty="0" smtClean="0">
                <a:solidFill>
                  <a:schemeClr val="tx1"/>
                </a:solidFill>
                <a:effectLst>
                  <a:outerShdw blurRad="38100" dist="38100" dir="2700000" algn="tl">
                    <a:srgbClr val="000000">
                      <a:alpha val="43137"/>
                    </a:srgbClr>
                  </a:outerShdw>
                </a:effectLst>
                <a:latin typeface="Franklin Gothic Book" panose="020B0503020102020204" pitchFamily="34" charset="0"/>
              </a:rPr>
              <a:t>водообеспечения при водоснабжении населения путем подвоза воды»</a:t>
            </a:r>
            <a:endParaRPr lang="ru-RU" sz="2200" dirty="0">
              <a:solidFill>
                <a:schemeClr val="tx1"/>
              </a:solidFill>
            </a:endParaRPr>
          </a:p>
        </p:txBody>
      </p:sp>
      <p:sp>
        <p:nvSpPr>
          <p:cNvPr id="12" name="Загнутый угол 11"/>
          <p:cNvSpPr/>
          <p:nvPr/>
        </p:nvSpPr>
        <p:spPr>
          <a:xfrm>
            <a:off x="684395" y="981566"/>
            <a:ext cx="7105646" cy="2190263"/>
          </a:xfrm>
          <a:prstGeom prst="foldedCorner">
            <a:avLst>
              <a:gd name="adj" fmla="val 43399"/>
            </a:avLst>
          </a:prstGeom>
          <a:solidFill>
            <a:srgbClr val="FF2D2D"/>
          </a:solidFill>
        </p:spPr>
        <p:style>
          <a:lnRef idx="0">
            <a:schemeClr val="accent3"/>
          </a:lnRef>
          <a:fillRef idx="3">
            <a:schemeClr val="accent3"/>
          </a:fillRef>
          <a:effectRef idx="3">
            <a:schemeClr val="accent3"/>
          </a:effectRef>
          <a:fontRef idx="minor">
            <a:schemeClr val="lt1"/>
          </a:fontRef>
        </p:style>
        <p:txBody>
          <a:bodyPr lIns="91420" tIns="45710" rIns="91420" bIns="45710" rtlCol="0" anchor="ctr"/>
          <a:lstStyle/>
          <a:p>
            <a:pPr algn="ctr"/>
            <a:endParaRPr lang="ru-RU" sz="2200" dirty="0" smtClean="0">
              <a:solidFill>
                <a:schemeClr val="bg1"/>
              </a:solidFill>
              <a:effectLst>
                <a:outerShdw blurRad="38100" dist="38100" dir="2700000" algn="tl">
                  <a:srgbClr val="000000">
                    <a:alpha val="43137"/>
                  </a:srgbClr>
                </a:outerShdw>
              </a:effectLst>
              <a:latin typeface="Franklin Gothic Book" panose="020B0503020102020204" pitchFamily="34" charset="0"/>
            </a:endParaRPr>
          </a:p>
          <a:p>
            <a:pPr algn="ctr"/>
            <a:endParaRPr lang="ru-RU" sz="2200" dirty="0">
              <a:solidFill>
                <a:schemeClr val="bg1"/>
              </a:solidFill>
              <a:effectLst>
                <a:outerShdw blurRad="38100" dist="38100" dir="2700000" algn="tl">
                  <a:srgbClr val="000000">
                    <a:alpha val="43137"/>
                  </a:srgbClr>
                </a:outerShdw>
              </a:effectLst>
              <a:latin typeface="Franklin Gothic Book" panose="020B0503020102020204" pitchFamily="34" charset="0"/>
            </a:endParaRPr>
          </a:p>
          <a:p>
            <a:pPr algn="ctr"/>
            <a:endParaRPr lang="ru-RU" sz="2200" dirty="0" smtClean="0">
              <a:solidFill>
                <a:schemeClr val="bg1"/>
              </a:solidFill>
              <a:effectLst>
                <a:outerShdw blurRad="38100" dist="38100" dir="2700000" algn="tl">
                  <a:srgbClr val="000000">
                    <a:alpha val="43137"/>
                  </a:srgbClr>
                </a:outerShdw>
              </a:effectLst>
              <a:latin typeface="Franklin Gothic Book" panose="020B0503020102020204" pitchFamily="34" charset="0"/>
            </a:endParaRPr>
          </a:p>
          <a:p>
            <a:pPr algn="ctr"/>
            <a:r>
              <a:rPr lang="ru-RU" sz="2200" dirty="0" smtClean="0">
                <a:solidFill>
                  <a:schemeClr val="bg1"/>
                </a:solidFill>
                <a:effectLst>
                  <a:outerShdw blurRad="38100" dist="38100" dir="2700000" algn="tl">
                    <a:srgbClr val="000000">
                      <a:alpha val="43137"/>
                    </a:srgbClr>
                  </a:outerShdw>
                </a:effectLst>
                <a:latin typeface="Franklin Gothic Book" panose="020B0503020102020204" pitchFamily="34" charset="0"/>
              </a:rPr>
              <a:t>ПРИЛОЖЕНИЕ № 2 </a:t>
            </a:r>
          </a:p>
          <a:p>
            <a:pPr algn="ctr"/>
            <a:r>
              <a:rPr lang="ru-RU" sz="2200" dirty="0" smtClean="0">
                <a:solidFill>
                  <a:schemeClr val="bg1"/>
                </a:solidFill>
                <a:effectLst>
                  <a:outerShdw blurRad="38100" dist="38100" dir="2700000" algn="tl">
                    <a:srgbClr val="000000">
                      <a:alpha val="43137"/>
                    </a:srgbClr>
                  </a:outerShdw>
                </a:effectLst>
                <a:latin typeface="Franklin Gothic Book" panose="020B0503020102020204" pitchFamily="34" charset="0"/>
              </a:rPr>
              <a:t>«Форма плана по обеспечению </a:t>
            </a:r>
          </a:p>
          <a:p>
            <a:pPr algn="ctr"/>
            <a:r>
              <a:rPr lang="ru-RU" sz="2200" dirty="0" smtClean="0">
                <a:solidFill>
                  <a:schemeClr val="bg1"/>
                </a:solidFill>
                <a:effectLst>
                  <a:outerShdw blurRad="38100" dist="38100" dir="2700000" algn="tl">
                    <a:srgbClr val="000000">
                      <a:alpha val="43137"/>
                    </a:srgbClr>
                  </a:outerShdw>
                </a:effectLst>
                <a:latin typeface="Franklin Gothic Book" panose="020B0503020102020204" pitchFamily="34" charset="0"/>
              </a:rPr>
              <a:t>соблюдения требований к составу и  свойствам сточных вод, установленных в целях предотвращения </a:t>
            </a:r>
          </a:p>
          <a:p>
            <a:pPr algn="ctr"/>
            <a:r>
              <a:rPr lang="ru-RU" sz="2200" dirty="0" smtClean="0">
                <a:solidFill>
                  <a:schemeClr val="bg1"/>
                </a:solidFill>
                <a:effectLst>
                  <a:outerShdw blurRad="38100" dist="38100" dir="2700000" algn="tl">
                    <a:srgbClr val="000000">
                      <a:alpha val="43137"/>
                    </a:srgbClr>
                  </a:outerShdw>
                </a:effectLst>
                <a:latin typeface="Franklin Gothic Book" panose="020B0503020102020204" pitchFamily="34" charset="0"/>
              </a:rPr>
              <a:t>негативного воздействия на работу </a:t>
            </a:r>
          </a:p>
          <a:p>
            <a:pPr algn="ctr"/>
            <a:r>
              <a:rPr lang="ru-RU" sz="2200" dirty="0" smtClean="0">
                <a:solidFill>
                  <a:schemeClr val="bg1"/>
                </a:solidFill>
                <a:effectLst>
                  <a:outerShdw blurRad="38100" dist="38100" dir="2700000" algn="tl">
                    <a:srgbClr val="000000">
                      <a:alpha val="43137"/>
                    </a:srgbClr>
                  </a:outerShdw>
                </a:effectLst>
                <a:latin typeface="Franklin Gothic Book" panose="020B0503020102020204" pitchFamily="34" charset="0"/>
              </a:rPr>
              <a:t>Централизованной системы водоотведения»</a:t>
            </a:r>
            <a:endParaRPr lang="ru-RU" sz="2200" dirty="0">
              <a:solidFill>
                <a:schemeClr val="bg1"/>
              </a:solidFill>
              <a:effectLst>
                <a:outerShdw blurRad="38100" dist="38100" dir="2700000" algn="tl">
                  <a:srgbClr val="000000">
                    <a:alpha val="43137"/>
                  </a:srgbClr>
                </a:outerShdw>
              </a:effectLst>
            </a:endParaRPr>
          </a:p>
        </p:txBody>
      </p:sp>
      <p:sp>
        <p:nvSpPr>
          <p:cNvPr id="9" name="Прямоугольник 8"/>
          <p:cNvSpPr/>
          <p:nvPr/>
        </p:nvSpPr>
        <p:spPr>
          <a:xfrm>
            <a:off x="1565039" y="-28955"/>
            <a:ext cx="8733994" cy="461665"/>
          </a:xfrm>
          <a:prstGeom prst="rect">
            <a:avLst/>
          </a:prstGeom>
        </p:spPr>
        <p:txBody>
          <a:bodyPr wrap="none" lIns="91420" tIns="45710" rIns="91420" bIns="45710">
            <a:spAutoFit/>
          </a:bodyPr>
          <a:lstStyle/>
          <a:p>
            <a:r>
              <a:rPr lang="ru-RU" sz="2400" b="1" dirty="0" smtClean="0">
                <a:ln w="0"/>
                <a:solidFill>
                  <a:schemeClr val="tx1">
                    <a:lumMod val="65000"/>
                    <a:lumOff val="35000"/>
                  </a:schemeClr>
                </a:solidFill>
                <a:effectLst>
                  <a:outerShdw blurRad="38100" dist="19050" dir="2700000" algn="tl" rotWithShape="0">
                    <a:schemeClr val="dk1">
                      <a:alpha val="40000"/>
                    </a:schemeClr>
                  </a:outerShdw>
                </a:effectLst>
                <a:latin typeface="Franklin Gothic Book" panose="020B0503020102020204" pitchFamily="34" charset="0"/>
              </a:rPr>
              <a:t>Изменения  Правил холодного водоснабжения и водоотведения</a:t>
            </a:r>
            <a:endParaRPr lang="ru-RU" sz="2400" b="1" dirty="0">
              <a:ln w="0"/>
              <a:solidFill>
                <a:schemeClr val="tx1">
                  <a:lumMod val="65000"/>
                  <a:lumOff val="35000"/>
                </a:schemeClr>
              </a:solidFill>
              <a:effectLst>
                <a:outerShdw blurRad="38100" dist="19050" dir="2700000" algn="tl" rotWithShape="0">
                  <a:schemeClr val="dk1">
                    <a:alpha val="40000"/>
                  </a:schemeClr>
                </a:outerShdw>
              </a:effectLst>
            </a:endParaRPr>
          </a:p>
        </p:txBody>
      </p:sp>
      <p:sp>
        <p:nvSpPr>
          <p:cNvPr id="5" name="Загнутый угол 4"/>
          <p:cNvSpPr/>
          <p:nvPr/>
        </p:nvSpPr>
        <p:spPr>
          <a:xfrm>
            <a:off x="6972300" y="673614"/>
            <a:ext cx="4872050" cy="1042156"/>
          </a:xfrm>
          <a:prstGeom prst="foldedCorner">
            <a:avLst>
              <a:gd name="adj" fmla="val 50000"/>
            </a:avLst>
          </a:prstGeom>
          <a:solidFill>
            <a:srgbClr val="FF2D2D"/>
          </a:solidFill>
        </p:spPr>
        <p:style>
          <a:lnRef idx="1">
            <a:schemeClr val="accent3"/>
          </a:lnRef>
          <a:fillRef idx="3">
            <a:schemeClr val="accent3"/>
          </a:fillRef>
          <a:effectRef idx="2">
            <a:schemeClr val="accent3"/>
          </a:effectRef>
          <a:fontRef idx="minor">
            <a:schemeClr val="lt1"/>
          </a:fontRef>
        </p:style>
        <p:txBody>
          <a:bodyPr lIns="91420" tIns="45710" rIns="91420" bIns="45710" rtlCol="0" anchor="ctr"/>
          <a:lstStyle/>
          <a:p>
            <a:pPr algn="ctr"/>
            <a:endParaRPr lang="ru-RU" sz="2200" dirty="0" smtClean="0">
              <a:solidFill>
                <a:schemeClr val="bg1"/>
              </a:solidFill>
              <a:effectLst>
                <a:outerShdw blurRad="38100" dist="38100" dir="2700000" algn="tl">
                  <a:srgbClr val="000000">
                    <a:alpha val="43137"/>
                  </a:srgbClr>
                </a:outerShdw>
              </a:effectLst>
              <a:latin typeface="Franklin Gothic Book" panose="020B0503020102020204" pitchFamily="34" charset="0"/>
            </a:endParaRPr>
          </a:p>
          <a:p>
            <a:pPr algn="ctr"/>
            <a:endParaRPr lang="ru-RU" sz="800" dirty="0" smtClean="0">
              <a:solidFill>
                <a:schemeClr val="bg1"/>
              </a:solidFill>
              <a:effectLst>
                <a:outerShdw blurRad="38100" dist="38100" dir="2700000" algn="tl">
                  <a:srgbClr val="000000">
                    <a:alpha val="43137"/>
                  </a:srgbClr>
                </a:outerShdw>
              </a:effectLst>
              <a:latin typeface="Franklin Gothic Book" panose="020B0503020102020204" pitchFamily="34" charset="0"/>
            </a:endParaRPr>
          </a:p>
          <a:p>
            <a:pPr algn="ctr"/>
            <a:r>
              <a:rPr lang="ru-RU" sz="2200" dirty="0" smtClean="0">
                <a:solidFill>
                  <a:schemeClr val="bg1"/>
                </a:solidFill>
                <a:effectLst>
                  <a:outerShdw blurRad="38100" dist="38100" dir="2700000" algn="tl">
                    <a:srgbClr val="000000">
                      <a:alpha val="43137"/>
                    </a:srgbClr>
                  </a:outerShdw>
                </a:effectLst>
                <a:latin typeface="Franklin Gothic Book" panose="020B0503020102020204" pitchFamily="34" charset="0"/>
              </a:rPr>
              <a:t>ПРИЛОЖЕНИЕ № 1 </a:t>
            </a:r>
          </a:p>
          <a:p>
            <a:pPr algn="ctr"/>
            <a:r>
              <a:rPr lang="ru-RU" sz="2200" dirty="0" smtClean="0">
                <a:solidFill>
                  <a:schemeClr val="bg1"/>
                </a:solidFill>
                <a:effectLst>
                  <a:outerShdw blurRad="38100" dist="38100" dir="2700000" algn="tl">
                    <a:srgbClr val="000000">
                      <a:alpha val="43137"/>
                    </a:srgbClr>
                  </a:outerShdw>
                </a:effectLst>
                <a:latin typeface="Franklin Gothic Book" panose="020B0503020102020204" pitchFamily="34" charset="0"/>
              </a:rPr>
              <a:t>«Форма декларации о составе и </a:t>
            </a:r>
          </a:p>
          <a:p>
            <a:pPr algn="ctr"/>
            <a:r>
              <a:rPr lang="ru-RU" sz="2200" dirty="0" smtClean="0">
                <a:solidFill>
                  <a:schemeClr val="bg1"/>
                </a:solidFill>
                <a:effectLst>
                  <a:outerShdw blurRad="38100" dist="38100" dir="2700000" algn="tl">
                    <a:srgbClr val="000000">
                      <a:alpha val="43137"/>
                    </a:srgbClr>
                  </a:outerShdw>
                </a:effectLst>
                <a:latin typeface="Franklin Gothic Book" panose="020B0503020102020204" pitchFamily="34" charset="0"/>
              </a:rPr>
              <a:t>свойствах сточных вод»</a:t>
            </a:r>
            <a:endParaRPr lang="ru-RU" sz="2200"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6453451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501002" y="3968833"/>
            <a:ext cx="2613529" cy="830997"/>
          </a:xfrm>
          <a:prstGeom prst="rect">
            <a:avLst/>
          </a:prstGeom>
          <a:solidFill>
            <a:srgbClr val="FFC000"/>
          </a:solidFill>
          <a:ln>
            <a:solidFill>
              <a:srgbClr val="FFC000"/>
            </a:solidFill>
          </a:ln>
        </p:spPr>
        <p:txBody>
          <a:bodyPr wrap="square" lIns="91420" tIns="45710" rIns="91420" bIns="45710" rtlCol="0">
            <a:spAutoFit/>
          </a:bodyPr>
          <a:lstStyle/>
          <a:p>
            <a:pPr algn="ctr"/>
            <a:r>
              <a:rPr lang="ru-RU" sz="1600" dirty="0">
                <a:effectLst>
                  <a:outerShdw blurRad="38100" dist="38100" dir="2700000" algn="tl">
                    <a:srgbClr val="000000">
                      <a:alpha val="43137"/>
                    </a:srgbClr>
                  </a:outerShdw>
                </a:effectLst>
                <a:latin typeface="Franklin Gothic Demi" pitchFamily="34" charset="0"/>
                <a:ea typeface="Times New Roman"/>
                <a:cs typeface="Times New Roman"/>
              </a:rPr>
              <a:t>Установление нормативов по составу сточных вод (НССВ)</a:t>
            </a:r>
            <a:endParaRPr lang="ru-RU" sz="1600" dirty="0">
              <a:effectLst>
                <a:outerShdw blurRad="38100" dist="38100" dir="2700000" algn="tl">
                  <a:srgbClr val="000000">
                    <a:alpha val="43137"/>
                  </a:srgbClr>
                </a:outerShdw>
              </a:effectLst>
            </a:endParaRPr>
          </a:p>
        </p:txBody>
      </p:sp>
      <p:sp>
        <p:nvSpPr>
          <p:cNvPr id="4" name="Oval 2"/>
          <p:cNvSpPr>
            <a:spLocks noChangeAspect="1" noChangeArrowheads="1"/>
          </p:cNvSpPr>
          <p:nvPr/>
        </p:nvSpPr>
        <p:spPr bwMode="auto">
          <a:xfrm>
            <a:off x="4022180" y="215153"/>
            <a:ext cx="4668777" cy="1292299"/>
          </a:xfrm>
          <a:prstGeom prst="ellipse">
            <a:avLst/>
          </a:prstGeom>
          <a:solidFill>
            <a:schemeClr val="accent1">
              <a:lumMod val="20000"/>
              <a:lumOff val="80000"/>
            </a:schemeClr>
          </a:solidFill>
          <a:ln w="38100">
            <a:solidFill>
              <a:schemeClr val="bg2">
                <a:lumMod val="60000"/>
                <a:lumOff val="40000"/>
              </a:schemeClr>
            </a:solidFill>
            <a:round/>
            <a:headEnd/>
            <a:tailEnd/>
          </a:ln>
          <a:effectLst>
            <a:outerShdw dist="28398" dir="3806097" algn="ctr" rotWithShape="0">
              <a:schemeClr val="accent3">
                <a:lumMod val="50000"/>
                <a:lumOff val="0"/>
                <a:alpha val="50000"/>
              </a:schemeClr>
            </a:outerShdw>
          </a:effectLst>
        </p:spPr>
        <p:txBody>
          <a:bodyPr rot="0" vert="horz" wrap="square" lIns="9142" tIns="9142" rIns="9142" bIns="9142" anchor="ctr" anchorCtr="0" upright="1">
            <a:noAutofit/>
            <a:scene3d>
              <a:camera prst="orthographicFront"/>
              <a:lightRig rig="balanced" dir="t">
                <a:rot lat="0" lon="0" rev="2100000"/>
              </a:lightRig>
            </a:scene3d>
            <a:sp3d extrusionH="57150" prstMaterial="metal">
              <a:bevelT w="38100" h="25400"/>
              <a:contourClr>
                <a:schemeClr val="bg2"/>
              </a:contourClr>
            </a:sp3d>
          </a:bodyPr>
          <a:lstStyle/>
          <a:p>
            <a:pPr algn="ctr"/>
            <a:r>
              <a:rPr lang="ru-RU" sz="2400" dirty="0">
                <a:ln w="50800"/>
                <a:solidFill>
                  <a:srgbClr val="FF2D2D"/>
                </a:solidFill>
                <a:effectLst>
                  <a:outerShdw blurRad="38100" dist="38100" dir="2700000" algn="tl">
                    <a:srgbClr val="000000">
                      <a:alpha val="43137"/>
                    </a:srgbClr>
                  </a:outerShdw>
                </a:effectLst>
                <a:latin typeface="Franklin Gothic Medium" pitchFamily="34" charset="0"/>
                <a:ea typeface="Times New Roman"/>
                <a:cs typeface="Times New Roman"/>
              </a:rPr>
              <a:t>Нормирование </a:t>
            </a:r>
          </a:p>
          <a:p>
            <a:pPr algn="ctr"/>
            <a:r>
              <a:rPr lang="ru-RU" sz="2400" dirty="0">
                <a:ln w="50800"/>
                <a:solidFill>
                  <a:srgbClr val="FF2D2D"/>
                </a:solidFill>
                <a:effectLst>
                  <a:outerShdw blurRad="38100" dist="38100" dir="2700000" algn="tl">
                    <a:srgbClr val="000000">
                      <a:alpha val="43137"/>
                    </a:srgbClr>
                  </a:outerShdw>
                </a:effectLst>
                <a:latin typeface="Franklin Gothic Medium" pitchFamily="34" charset="0"/>
                <a:ea typeface="Times New Roman"/>
                <a:cs typeface="Times New Roman"/>
              </a:rPr>
              <a:t>организаций ВКХ и абонентов</a:t>
            </a:r>
          </a:p>
        </p:txBody>
      </p:sp>
      <p:sp>
        <p:nvSpPr>
          <p:cNvPr id="5" name="AutoShape 3"/>
          <p:cNvSpPr>
            <a:spLocks noChangeArrowheads="1"/>
          </p:cNvSpPr>
          <p:nvPr/>
        </p:nvSpPr>
        <p:spPr bwMode="auto">
          <a:xfrm>
            <a:off x="815790" y="1246526"/>
            <a:ext cx="2843403" cy="675459"/>
          </a:xfrm>
          <a:prstGeom prst="downArrowCallout">
            <a:avLst>
              <a:gd name="adj1" fmla="val 70894"/>
              <a:gd name="adj2" fmla="val 70894"/>
              <a:gd name="adj3" fmla="val 16667"/>
              <a:gd name="adj4" fmla="val 66667"/>
            </a:avLst>
          </a:prstGeom>
          <a:solidFill>
            <a:srgbClr val="99CCFF"/>
          </a:solidFill>
          <a:ln w="38100">
            <a:solidFill>
              <a:schemeClr val="bg2">
                <a:lumMod val="60000"/>
                <a:lumOff val="40000"/>
              </a:schemeClr>
            </a:solidFill>
            <a:miter lim="800000"/>
            <a:headEnd/>
            <a:tailEnd/>
          </a:ln>
          <a:effectLst>
            <a:outerShdw dist="28398" dir="3806097" algn="ctr" rotWithShape="0">
              <a:schemeClr val="accent1">
                <a:lumMod val="50000"/>
                <a:lumOff val="0"/>
                <a:alpha val="50000"/>
              </a:schemeClr>
            </a:outerShdw>
          </a:effectLst>
        </p:spPr>
        <p:txBody>
          <a:bodyPr rot="0" vert="horz" wrap="square" lIns="91420" tIns="45710" rIns="91420" bIns="45710" anchor="t" anchorCtr="0" upright="1">
            <a:noAutofit/>
          </a:bodyPr>
          <a:lstStyle/>
          <a:p>
            <a:pPr algn="ctr">
              <a:lnSpc>
                <a:spcPct val="115000"/>
              </a:lnSpc>
              <a:spcAft>
                <a:spcPts val="1000"/>
              </a:spcAft>
            </a:pPr>
            <a:r>
              <a:rPr lang="ru-RU" dirty="0">
                <a:effectLst>
                  <a:outerShdw blurRad="38100" dist="38100" dir="2700000" algn="tl">
                    <a:srgbClr val="000000">
                      <a:alpha val="43137"/>
                    </a:srgbClr>
                  </a:outerShdw>
                </a:effectLst>
                <a:latin typeface="Franklin Gothic Demi"/>
                <a:ea typeface="Times New Roman"/>
                <a:cs typeface="Times New Roman"/>
              </a:rPr>
              <a:t>ВОДОКАНАЛ</a:t>
            </a:r>
            <a:endParaRPr lang="ru-RU" sz="1100" dirty="0">
              <a:effectLst>
                <a:outerShdw blurRad="38100" dist="38100" dir="2700000" algn="tl">
                  <a:srgbClr val="000000">
                    <a:alpha val="43137"/>
                  </a:srgbClr>
                </a:outerShdw>
              </a:effectLst>
              <a:latin typeface="Calibri"/>
              <a:ea typeface="Times New Roman"/>
              <a:cs typeface="Times New Roman"/>
            </a:endParaRPr>
          </a:p>
        </p:txBody>
      </p:sp>
      <p:sp>
        <p:nvSpPr>
          <p:cNvPr id="6" name="AutoShape 4"/>
          <p:cNvSpPr>
            <a:spLocks noChangeArrowheads="1"/>
          </p:cNvSpPr>
          <p:nvPr/>
        </p:nvSpPr>
        <p:spPr bwMode="auto">
          <a:xfrm>
            <a:off x="86394" y="2164088"/>
            <a:ext cx="3818525" cy="1544129"/>
          </a:xfrm>
          <a:prstGeom prst="downArrowCallout">
            <a:avLst>
              <a:gd name="adj1" fmla="val 49946"/>
              <a:gd name="adj2" fmla="val 46624"/>
              <a:gd name="adj3" fmla="val 16694"/>
              <a:gd name="adj4" fmla="val 75373"/>
            </a:avLst>
          </a:prstGeom>
          <a:solidFill>
            <a:srgbClr val="99CCFF"/>
          </a:solidFill>
          <a:ln w="12700">
            <a:solidFill>
              <a:schemeClr val="bg2">
                <a:lumMod val="60000"/>
                <a:lumOff val="40000"/>
              </a:schemeClr>
            </a:solidFill>
            <a:miter lim="800000"/>
            <a:headEnd/>
            <a:tailEnd/>
          </a:ln>
          <a:effectLst>
            <a:outerShdw dist="28398" dir="3806097" algn="ctr" rotWithShape="0">
              <a:schemeClr val="accent1">
                <a:lumMod val="50000"/>
                <a:lumOff val="0"/>
                <a:alpha val="50000"/>
              </a:schemeClr>
            </a:outerShdw>
          </a:effectLst>
        </p:spPr>
        <p:txBody>
          <a:bodyPr rot="0" vert="horz" wrap="square" lIns="91420" tIns="45710" rIns="91420" bIns="45710" anchor="t" anchorCtr="0" upright="1">
            <a:noAutofit/>
          </a:bodyPr>
          <a:lstStyle/>
          <a:p>
            <a:pPr algn="ctr">
              <a:lnSpc>
                <a:spcPct val="115000"/>
              </a:lnSpc>
              <a:spcAft>
                <a:spcPts val="1000"/>
              </a:spcAft>
            </a:pPr>
            <a:r>
              <a:rPr lang="ru-RU" sz="1400" b="1" dirty="0">
                <a:latin typeface="Arial"/>
                <a:ea typeface="Times New Roman"/>
                <a:cs typeface="Times New Roman"/>
              </a:rPr>
              <a:t>Нормативы устанавливаются в соответствии с существующим порядком (проект НДС, планы снижения сбросов, лимиты)</a:t>
            </a:r>
            <a:endParaRPr lang="ru-RU" sz="1400" b="1" dirty="0">
              <a:latin typeface="Calibri"/>
              <a:ea typeface="Times New Roman"/>
              <a:cs typeface="Times New Roman"/>
            </a:endParaRPr>
          </a:p>
          <a:p>
            <a:pPr marL="90150" algn="ctr">
              <a:lnSpc>
                <a:spcPct val="115000"/>
              </a:lnSpc>
              <a:spcAft>
                <a:spcPts val="1000"/>
              </a:spcAft>
            </a:pPr>
            <a:r>
              <a:rPr lang="ru-RU" sz="1400" b="1" dirty="0">
                <a:latin typeface="Arial"/>
                <a:ea typeface="Times New Roman"/>
                <a:cs typeface="Times New Roman"/>
              </a:rPr>
              <a:t> </a:t>
            </a:r>
            <a:endParaRPr lang="ru-RU" sz="1400" b="1" dirty="0">
              <a:latin typeface="Calibri"/>
              <a:ea typeface="Times New Roman"/>
              <a:cs typeface="Times New Roman"/>
            </a:endParaRPr>
          </a:p>
          <a:p>
            <a:pPr algn="ctr">
              <a:lnSpc>
                <a:spcPct val="115000"/>
              </a:lnSpc>
              <a:spcAft>
                <a:spcPts val="1000"/>
              </a:spcAft>
            </a:pPr>
            <a:r>
              <a:rPr lang="ru-RU" sz="1400" b="1" dirty="0">
                <a:latin typeface="Arial"/>
                <a:ea typeface="Times New Roman"/>
                <a:cs typeface="Times New Roman"/>
              </a:rPr>
              <a:t> </a:t>
            </a:r>
            <a:endParaRPr lang="ru-RU" sz="1400" b="1" dirty="0">
              <a:latin typeface="Calibri"/>
              <a:ea typeface="Times New Roman"/>
              <a:cs typeface="Times New Roman"/>
            </a:endParaRPr>
          </a:p>
        </p:txBody>
      </p:sp>
      <p:sp>
        <p:nvSpPr>
          <p:cNvPr id="7" name="AutoShape 7"/>
          <p:cNvSpPr>
            <a:spLocks noChangeArrowheads="1"/>
          </p:cNvSpPr>
          <p:nvPr/>
        </p:nvSpPr>
        <p:spPr bwMode="auto">
          <a:xfrm>
            <a:off x="6444026" y="1760085"/>
            <a:ext cx="2562065" cy="615367"/>
          </a:xfrm>
          <a:prstGeom prst="downArrowCallout">
            <a:avLst>
              <a:gd name="adj1" fmla="val 73220"/>
              <a:gd name="adj2" fmla="val 53498"/>
              <a:gd name="adj3" fmla="val 23656"/>
              <a:gd name="adj4" fmla="val 56028"/>
            </a:avLst>
          </a:prstGeom>
          <a:solidFill>
            <a:srgbClr val="FFC000"/>
          </a:solidFill>
          <a:ln w="38100">
            <a:solidFill>
              <a:schemeClr val="bg2">
                <a:lumMod val="60000"/>
                <a:lumOff val="40000"/>
              </a:schemeClr>
            </a:solidFill>
            <a:miter lim="800000"/>
            <a:headEnd/>
            <a:tailEnd/>
          </a:ln>
          <a:effectLst>
            <a:outerShdw dist="28398" dir="3806097" algn="ctr" rotWithShape="0">
              <a:schemeClr val="accent6">
                <a:lumMod val="50000"/>
                <a:lumOff val="0"/>
                <a:alpha val="50000"/>
              </a:schemeClr>
            </a:outerShdw>
          </a:effectLst>
        </p:spPr>
        <p:txBody>
          <a:bodyPr rot="0" vert="horz" wrap="square" lIns="91420" tIns="45710" rIns="91420" bIns="45710" anchor="t" anchorCtr="0" upright="1">
            <a:noAutofit/>
          </a:bodyPr>
          <a:lstStyle/>
          <a:p>
            <a:pPr algn="ctr">
              <a:lnSpc>
                <a:spcPct val="115000"/>
              </a:lnSpc>
              <a:spcAft>
                <a:spcPts val="1000"/>
              </a:spcAft>
            </a:pPr>
            <a:r>
              <a:rPr lang="ru-RU" dirty="0">
                <a:effectLst>
                  <a:outerShdw blurRad="38100" dist="38100" dir="2700000" algn="tl">
                    <a:srgbClr val="000000">
                      <a:alpha val="43137"/>
                    </a:srgbClr>
                  </a:outerShdw>
                </a:effectLst>
                <a:latin typeface="Franklin Gothic Demi"/>
                <a:ea typeface="Times New Roman"/>
                <a:cs typeface="Times New Roman"/>
              </a:rPr>
              <a:t>Абонент</a:t>
            </a:r>
            <a:endParaRPr lang="ru-RU" sz="1100" dirty="0">
              <a:effectLst>
                <a:outerShdw blurRad="38100" dist="38100" dir="2700000" algn="tl">
                  <a:srgbClr val="000000">
                    <a:alpha val="43137"/>
                  </a:srgbClr>
                </a:outerShdw>
              </a:effectLst>
              <a:latin typeface="Calibri"/>
              <a:ea typeface="Times New Roman"/>
              <a:cs typeface="Times New Roman"/>
            </a:endParaRPr>
          </a:p>
        </p:txBody>
      </p:sp>
      <p:sp>
        <p:nvSpPr>
          <p:cNvPr id="11" name="AutoShape 21"/>
          <p:cNvSpPr>
            <a:spLocks noChangeArrowheads="1"/>
          </p:cNvSpPr>
          <p:nvPr/>
        </p:nvSpPr>
        <p:spPr bwMode="auto">
          <a:xfrm>
            <a:off x="6512041" y="2580373"/>
            <a:ext cx="2613529" cy="1113886"/>
          </a:xfrm>
          <a:prstGeom prst="downArrowCallout">
            <a:avLst>
              <a:gd name="adj1" fmla="val 47056"/>
              <a:gd name="adj2" fmla="val 39909"/>
              <a:gd name="adj3" fmla="val 16667"/>
              <a:gd name="adj4" fmla="val 74721"/>
            </a:avLst>
          </a:prstGeom>
          <a:solidFill>
            <a:srgbClr val="FFC000"/>
          </a:solidFill>
          <a:ln w="12700">
            <a:solidFill>
              <a:schemeClr val="bg2">
                <a:lumMod val="60000"/>
                <a:lumOff val="40000"/>
              </a:schemeClr>
            </a:solidFill>
            <a:miter lim="800000"/>
            <a:headEnd/>
            <a:tailEnd/>
          </a:ln>
          <a:effectLst>
            <a:outerShdw dist="28398" dir="3806097" algn="ctr" rotWithShape="0">
              <a:schemeClr val="accent6">
                <a:lumMod val="50000"/>
                <a:lumOff val="0"/>
                <a:alpha val="50000"/>
              </a:schemeClr>
            </a:outerShdw>
          </a:effectLst>
        </p:spPr>
        <p:txBody>
          <a:bodyPr rot="0" vert="horz" wrap="square" lIns="91420" tIns="45710" rIns="91420" bIns="45710" anchor="t" anchorCtr="0" upright="1">
            <a:noAutofit/>
          </a:bodyPr>
          <a:lstStyle/>
          <a:p>
            <a:pPr algn="ctr">
              <a:spcAft>
                <a:spcPts val="1000"/>
              </a:spcAft>
            </a:pPr>
            <a:r>
              <a:rPr lang="ru-RU" sz="1600" dirty="0">
                <a:latin typeface="Franklin Gothic Demi"/>
                <a:ea typeface="Times New Roman"/>
                <a:cs typeface="Arial"/>
              </a:rPr>
              <a:t>Абоненты (за исключением «населения»)</a:t>
            </a:r>
            <a:endParaRPr lang="ru-RU" sz="1100" dirty="0">
              <a:latin typeface="Calibri"/>
              <a:ea typeface="Times New Roman"/>
              <a:cs typeface="Times New Roman"/>
            </a:endParaRPr>
          </a:p>
        </p:txBody>
      </p:sp>
      <p:sp>
        <p:nvSpPr>
          <p:cNvPr id="12" name="AutoShape 22"/>
          <p:cNvSpPr>
            <a:spLocks noChangeArrowheads="1"/>
          </p:cNvSpPr>
          <p:nvPr/>
        </p:nvSpPr>
        <p:spPr bwMode="auto">
          <a:xfrm>
            <a:off x="9486726" y="2610752"/>
            <a:ext cx="2541479" cy="927962"/>
          </a:xfrm>
          <a:prstGeom prst="downArrowCallout">
            <a:avLst>
              <a:gd name="adj1" fmla="val 44355"/>
              <a:gd name="adj2" fmla="val 52642"/>
              <a:gd name="adj3" fmla="val 16667"/>
              <a:gd name="adj4" fmla="val 65417"/>
            </a:avLst>
          </a:prstGeom>
          <a:gradFill rotWithShape="0">
            <a:gsLst>
              <a:gs pos="0">
                <a:schemeClr val="lt1">
                  <a:lumMod val="100000"/>
                  <a:lumOff val="0"/>
                </a:schemeClr>
              </a:gs>
              <a:gs pos="100000">
                <a:schemeClr val="dk1">
                  <a:lumMod val="40000"/>
                  <a:lumOff val="60000"/>
                </a:schemeClr>
              </a:gs>
            </a:gsLst>
            <a:lin ang="5400000" scaled="1"/>
          </a:gradFill>
          <a:ln w="12700">
            <a:solidFill>
              <a:schemeClr val="bg2">
                <a:lumMod val="60000"/>
                <a:lumOff val="40000"/>
              </a:schemeClr>
            </a:solidFill>
            <a:miter lim="800000"/>
            <a:headEnd/>
            <a:tailEnd/>
          </a:ln>
          <a:effectLst>
            <a:outerShdw dist="28398" dir="3806097" algn="ctr" rotWithShape="0">
              <a:schemeClr val="lt1">
                <a:lumMod val="50000"/>
                <a:lumOff val="0"/>
                <a:alpha val="50000"/>
              </a:schemeClr>
            </a:outerShdw>
          </a:effectLst>
        </p:spPr>
        <p:txBody>
          <a:bodyPr rot="0" vert="horz" wrap="square" lIns="91420" tIns="45710" rIns="91420" bIns="45710" anchor="t" anchorCtr="0" upright="1">
            <a:noAutofit/>
          </a:bodyPr>
          <a:lstStyle/>
          <a:p>
            <a:pPr algn="ctr">
              <a:lnSpc>
                <a:spcPct val="115000"/>
              </a:lnSpc>
              <a:spcAft>
                <a:spcPts val="1000"/>
              </a:spcAft>
            </a:pPr>
            <a:r>
              <a:rPr lang="ru-RU" sz="1600" dirty="0">
                <a:latin typeface="Franklin Gothic Demi"/>
                <a:ea typeface="Times New Roman"/>
                <a:cs typeface="Times New Roman"/>
              </a:rPr>
              <a:t>ППРФ №1134 от 03.11.2016г. </a:t>
            </a:r>
            <a:endParaRPr lang="ru-RU" sz="1100" dirty="0">
              <a:latin typeface="Calibri"/>
              <a:ea typeface="Times New Roman"/>
              <a:cs typeface="Times New Roman"/>
            </a:endParaRPr>
          </a:p>
        </p:txBody>
      </p:sp>
      <p:sp>
        <p:nvSpPr>
          <p:cNvPr id="13" name="AutoShape 24"/>
          <p:cNvSpPr>
            <a:spLocks noChangeArrowheads="1"/>
          </p:cNvSpPr>
          <p:nvPr/>
        </p:nvSpPr>
        <p:spPr bwMode="auto">
          <a:xfrm>
            <a:off x="177559" y="3904922"/>
            <a:ext cx="3697655" cy="1375977"/>
          </a:xfrm>
          <a:prstGeom prst="downArrowCallout">
            <a:avLst>
              <a:gd name="adj1" fmla="val 66342"/>
              <a:gd name="adj2" fmla="val 59779"/>
              <a:gd name="adj3" fmla="val 16667"/>
              <a:gd name="adj4" fmla="val 70376"/>
            </a:avLst>
          </a:prstGeom>
          <a:solidFill>
            <a:srgbClr val="99CCFF"/>
          </a:solidFill>
          <a:ln w="12700">
            <a:solidFill>
              <a:schemeClr val="bg2">
                <a:lumMod val="60000"/>
                <a:lumOff val="40000"/>
              </a:schemeClr>
            </a:solidFill>
            <a:miter lim="800000"/>
            <a:headEnd/>
            <a:tailEnd/>
          </a:ln>
          <a:effectLst>
            <a:outerShdw dist="28398" dir="3806097" algn="ctr" rotWithShape="0">
              <a:schemeClr val="accent1">
                <a:lumMod val="50000"/>
                <a:lumOff val="0"/>
                <a:alpha val="50000"/>
              </a:schemeClr>
            </a:outerShdw>
          </a:effectLst>
        </p:spPr>
        <p:txBody>
          <a:bodyPr rot="0" vert="horz" wrap="square" lIns="91420" tIns="45710" rIns="91420" bIns="45710" anchor="t" anchorCtr="0" upright="1">
            <a:noAutofit/>
          </a:bodyPr>
          <a:lstStyle/>
          <a:p>
            <a:pPr algn="ctr">
              <a:lnSpc>
                <a:spcPct val="115000"/>
              </a:lnSpc>
              <a:spcAft>
                <a:spcPts val="1000"/>
              </a:spcAft>
            </a:pPr>
            <a:r>
              <a:rPr lang="ru-RU" sz="1400" b="1" dirty="0">
                <a:latin typeface="Arial"/>
                <a:ea typeface="Times New Roman"/>
                <a:cs typeface="Times New Roman"/>
              </a:rPr>
              <a:t>Лимиты по всем показателям на уровне максимальных значений за 3 года ( без уч. аварийных ситуаций)</a:t>
            </a:r>
            <a:endParaRPr lang="ru-RU" sz="1100" b="1" dirty="0">
              <a:latin typeface="Calibri"/>
              <a:ea typeface="Times New Roman"/>
              <a:cs typeface="Times New Roman"/>
            </a:endParaRPr>
          </a:p>
        </p:txBody>
      </p:sp>
      <p:sp>
        <p:nvSpPr>
          <p:cNvPr id="16" name="AutoShape 27"/>
          <p:cNvSpPr>
            <a:spLocks noChangeArrowheads="1"/>
          </p:cNvSpPr>
          <p:nvPr/>
        </p:nvSpPr>
        <p:spPr bwMode="auto">
          <a:xfrm>
            <a:off x="8945780" y="162246"/>
            <a:ext cx="3015252" cy="643680"/>
          </a:xfrm>
          <a:prstGeom prst="flowChartAlternateProcess">
            <a:avLst/>
          </a:prstGeom>
          <a:solidFill>
            <a:srgbClr val="C00000"/>
          </a:solidFill>
          <a:ln>
            <a:solidFill>
              <a:schemeClr val="bg2">
                <a:lumMod val="60000"/>
                <a:lumOff val="40000"/>
              </a:schemeClr>
            </a:solidFill>
          </a:ln>
        </p:spPr>
        <p:style>
          <a:lnRef idx="0">
            <a:schemeClr val="accent3"/>
          </a:lnRef>
          <a:fillRef idx="3">
            <a:schemeClr val="accent3"/>
          </a:fillRef>
          <a:effectRef idx="3">
            <a:schemeClr val="accent3"/>
          </a:effectRef>
          <a:fontRef idx="minor">
            <a:schemeClr val="lt1"/>
          </a:fontRef>
        </p:style>
        <p:txBody>
          <a:bodyPr rot="0" vert="horz" wrap="square" lIns="91420" tIns="45710" rIns="91420" bIns="45710" anchor="t" anchorCtr="0" upright="1">
            <a:noAutofit/>
          </a:bodyPr>
          <a:lstStyle/>
          <a:p>
            <a:pPr algn="ctr">
              <a:spcAft>
                <a:spcPts val="1000"/>
              </a:spcAft>
            </a:pPr>
            <a:r>
              <a:rPr lang="ru-RU" dirty="0">
                <a:solidFill>
                  <a:schemeClr val="bg1"/>
                </a:solidFill>
                <a:effectLst>
                  <a:outerShdw blurRad="38100" dist="38100" dir="2700000" algn="tl">
                    <a:srgbClr val="000000">
                      <a:alpha val="43137"/>
                    </a:srgbClr>
                  </a:outerShdw>
                </a:effectLst>
                <a:latin typeface="Franklin Gothic Medium" pitchFamily="34" charset="0"/>
                <a:ea typeface="Times New Roman"/>
                <a:cs typeface="Times New Roman"/>
              </a:rPr>
              <a:t>Существующая схема до 2019 г.</a:t>
            </a:r>
            <a:endParaRPr lang="ru-RU" sz="1100" dirty="0">
              <a:solidFill>
                <a:schemeClr val="bg1"/>
              </a:solidFill>
              <a:effectLst>
                <a:outerShdw blurRad="38100" dist="38100" dir="2700000" algn="tl">
                  <a:srgbClr val="000000">
                    <a:alpha val="43137"/>
                  </a:srgbClr>
                </a:outerShdw>
              </a:effectLst>
              <a:latin typeface="Franklin Gothic Medium" pitchFamily="34" charset="0"/>
              <a:ea typeface="Times New Roman"/>
              <a:cs typeface="Times New Roman"/>
            </a:endParaRPr>
          </a:p>
        </p:txBody>
      </p:sp>
      <p:sp>
        <p:nvSpPr>
          <p:cNvPr id="18" name="Выноска со стрелкой влево 17"/>
          <p:cNvSpPr/>
          <p:nvPr/>
        </p:nvSpPr>
        <p:spPr>
          <a:xfrm>
            <a:off x="9663025" y="1548758"/>
            <a:ext cx="2139856" cy="710706"/>
          </a:xfrm>
          <a:prstGeom prst="leftArrowCallout">
            <a:avLst>
              <a:gd name="adj1" fmla="val 19594"/>
              <a:gd name="adj2" fmla="val 34804"/>
              <a:gd name="adj3" fmla="val 40687"/>
              <a:gd name="adj4" fmla="val 69144"/>
            </a:avLst>
          </a:prstGeom>
          <a:solidFill>
            <a:schemeClr val="accent3">
              <a:lumMod val="60000"/>
              <a:lumOff val="40000"/>
            </a:schemeClr>
          </a:solidFill>
          <a:ln>
            <a:solidFill>
              <a:schemeClr val="bg2"/>
            </a:solidFill>
          </a:ln>
        </p:spPr>
        <p:style>
          <a:lnRef idx="1">
            <a:schemeClr val="dk1"/>
          </a:lnRef>
          <a:fillRef idx="2">
            <a:schemeClr val="dk1"/>
          </a:fillRef>
          <a:effectRef idx="1">
            <a:schemeClr val="dk1"/>
          </a:effectRef>
          <a:fontRef idx="minor">
            <a:schemeClr val="dk1"/>
          </a:fontRef>
        </p:style>
        <p:txBody>
          <a:bodyPr rot="0" spcFirstLastPara="0" vert="horz" wrap="square" lIns="91420" tIns="45710" rIns="91420" bIns="45710" numCol="1" spcCol="0" rtlCol="0" fromWordArt="0" anchor="ctr" anchorCtr="0" forceAA="0" compatLnSpc="1">
            <a:prstTxWarp prst="textNoShape">
              <a:avLst/>
            </a:prstTxWarp>
            <a:noAutofit/>
          </a:bodyPr>
          <a:lstStyle/>
          <a:p>
            <a:pPr algn="ctr">
              <a:spcAft>
                <a:spcPts val="1000"/>
              </a:spcAft>
            </a:pPr>
            <a:endParaRPr lang="ru-RU" sz="1100" dirty="0">
              <a:solidFill>
                <a:schemeClr val="tx1"/>
              </a:solidFill>
              <a:ea typeface="Times New Roman"/>
              <a:cs typeface="Times New Roman"/>
            </a:endParaRPr>
          </a:p>
        </p:txBody>
      </p:sp>
      <p:sp>
        <p:nvSpPr>
          <p:cNvPr id="19" name="AutoShape 9"/>
          <p:cNvSpPr>
            <a:spLocks noChangeArrowheads="1"/>
          </p:cNvSpPr>
          <p:nvPr/>
        </p:nvSpPr>
        <p:spPr bwMode="auto">
          <a:xfrm>
            <a:off x="3931038" y="2427100"/>
            <a:ext cx="2597012" cy="780621"/>
          </a:xfrm>
          <a:prstGeom prst="leftRightArrow">
            <a:avLst>
              <a:gd name="adj1" fmla="val 50000"/>
              <a:gd name="adj2" fmla="val 50822"/>
            </a:avLst>
          </a:prstGeom>
          <a:solidFill>
            <a:srgbClr val="92D050"/>
          </a:solidFill>
          <a:ln w="38100">
            <a:solidFill>
              <a:schemeClr val="bg2">
                <a:lumMod val="60000"/>
                <a:lumOff val="40000"/>
              </a:schemeClr>
            </a:solidFill>
            <a:miter lim="800000"/>
            <a:headEnd/>
            <a:tailEnd/>
          </a:ln>
          <a:effectLst>
            <a:outerShdw dist="28398" dir="3806097" algn="ctr" rotWithShape="0">
              <a:schemeClr val="accent3">
                <a:lumMod val="50000"/>
                <a:lumOff val="0"/>
                <a:alpha val="50000"/>
              </a:schemeClr>
            </a:outerShdw>
          </a:effectLst>
        </p:spPr>
        <p:txBody>
          <a:bodyPr rot="0" vert="horz" wrap="square" lIns="91420" tIns="45710" rIns="91420" bIns="45710" anchor="t" anchorCtr="0" upright="1">
            <a:noAutofit/>
          </a:bodyPr>
          <a:lstStyle/>
          <a:p>
            <a:pPr algn="ctr">
              <a:lnSpc>
                <a:spcPct val="115000"/>
              </a:lnSpc>
              <a:spcAft>
                <a:spcPts val="1000"/>
              </a:spcAft>
            </a:pPr>
            <a:r>
              <a:rPr lang="ru-RU" sz="1500" dirty="0">
                <a:latin typeface="Franklin Gothic Demi"/>
                <a:ea typeface="Times New Roman"/>
                <a:cs typeface="Times New Roman"/>
              </a:rPr>
              <a:t>нормирование</a:t>
            </a:r>
            <a:endParaRPr lang="ru-RU" sz="1500" dirty="0">
              <a:latin typeface="Calibri"/>
              <a:ea typeface="Times New Roman"/>
              <a:cs typeface="Times New Roman"/>
            </a:endParaRPr>
          </a:p>
        </p:txBody>
      </p:sp>
      <p:sp>
        <p:nvSpPr>
          <p:cNvPr id="20" name="Rectangle 17"/>
          <p:cNvSpPr>
            <a:spLocks noChangeArrowheads="1"/>
          </p:cNvSpPr>
          <p:nvPr/>
        </p:nvSpPr>
        <p:spPr bwMode="auto">
          <a:xfrm>
            <a:off x="822595" y="43935"/>
            <a:ext cx="249529" cy="36888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20" tIns="45710" rIns="91420" bIns="45710" numCol="1" anchor="ctr" anchorCtr="0" compatLnSpc="1">
            <a:prstTxWarp prst="textNoShape">
              <a:avLst/>
            </a:prstTxWarp>
            <a:spAutoFit/>
          </a:bodyPr>
          <a:lstStyle/>
          <a:p>
            <a:endParaRPr lang="ru-RU"/>
          </a:p>
        </p:txBody>
      </p:sp>
      <p:sp>
        <p:nvSpPr>
          <p:cNvPr id="21" name="Rectangle 34"/>
          <p:cNvSpPr>
            <a:spLocks noChangeArrowheads="1"/>
          </p:cNvSpPr>
          <p:nvPr/>
        </p:nvSpPr>
        <p:spPr bwMode="auto">
          <a:xfrm>
            <a:off x="811371" y="222358"/>
            <a:ext cx="292747" cy="43088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20" tIns="45710" rIns="91420" bIns="45710" numCol="1" anchor="ctr" anchorCtr="0" compatLnSpc="1">
            <a:prstTxWarp prst="textNoShape">
              <a:avLst/>
            </a:prstTxWarp>
            <a:spAutoFit/>
          </a:bodyPr>
          <a:lstStyle/>
          <a:p>
            <a:pPr fontAlgn="base">
              <a:spcBef>
                <a:spcPct val="0"/>
              </a:spcBef>
              <a:spcAft>
                <a:spcPct val="0"/>
              </a:spcAft>
            </a:pPr>
            <a:endParaRPr lang="ru-RU" sz="1100" dirty="0">
              <a:latin typeface="Calibri" pitchFamily="34" charset="0"/>
              <a:ea typeface="Times New Roman" pitchFamily="18" charset="0"/>
              <a:cs typeface="Times New Roman" pitchFamily="18" charset="0"/>
            </a:endParaRPr>
          </a:p>
          <a:p>
            <a:pPr eaLnBrk="0" fontAlgn="base" hangingPunct="0">
              <a:spcBef>
                <a:spcPct val="0"/>
              </a:spcBef>
              <a:spcAft>
                <a:spcPct val="0"/>
              </a:spcAft>
            </a:pPr>
            <a:r>
              <a:rPr lang="ru-RU" sz="1100" dirty="0">
                <a:latin typeface="Calibri" pitchFamily="34" charset="0"/>
                <a:ea typeface="Times New Roman" pitchFamily="18" charset="0"/>
                <a:cs typeface="Times New Roman" pitchFamily="18" charset="0"/>
              </a:rPr>
              <a:t> </a:t>
            </a:r>
            <a:endParaRPr lang="ru-RU" dirty="0">
              <a:latin typeface="Arial" pitchFamily="34" charset="0"/>
              <a:cs typeface="Arial" pitchFamily="34" charset="0"/>
            </a:endParaRPr>
          </a:p>
        </p:txBody>
      </p:sp>
      <p:sp>
        <p:nvSpPr>
          <p:cNvPr id="22" name="Выноска со стрелкой вправо 21"/>
          <p:cNvSpPr/>
          <p:nvPr/>
        </p:nvSpPr>
        <p:spPr>
          <a:xfrm>
            <a:off x="104930" y="5528605"/>
            <a:ext cx="3972935" cy="1034243"/>
          </a:xfrm>
          <a:prstGeom prst="rightArrowCallout">
            <a:avLst>
              <a:gd name="adj1" fmla="val 51190"/>
              <a:gd name="adj2" fmla="val 35714"/>
              <a:gd name="adj3" fmla="val 33333"/>
              <a:gd name="adj4" fmla="val 85416"/>
            </a:avLst>
          </a:prstGeom>
          <a:solidFill>
            <a:srgbClr val="99CCFF"/>
          </a:solid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0" tIns="45710" rIns="91420" bIns="45710" rtlCol="0" anchor="ctr"/>
          <a:lstStyle/>
          <a:p>
            <a:pPr algn="ctr"/>
            <a:r>
              <a:rPr lang="ru-RU" dirty="0">
                <a:solidFill>
                  <a:schemeClr val="tx1"/>
                </a:solidFill>
                <a:latin typeface="Franklin Gothic Demi" pitchFamily="34" charset="0"/>
                <a:ea typeface="Times New Roman"/>
                <a:cs typeface="Arial"/>
              </a:rPr>
              <a:t>Контроль на выпусках в водный объект в установленном  порядке</a:t>
            </a:r>
            <a:endParaRPr lang="ru-RU" dirty="0">
              <a:solidFill>
                <a:schemeClr val="tx1"/>
              </a:solidFill>
              <a:effectLst>
                <a:outerShdw blurRad="38100" dist="38100" dir="2700000" algn="tl">
                  <a:srgbClr val="000000">
                    <a:alpha val="43137"/>
                  </a:srgbClr>
                </a:outerShdw>
              </a:effectLst>
              <a:latin typeface="Franklin Gothic Demi" pitchFamily="34" charset="0"/>
            </a:endParaRPr>
          </a:p>
        </p:txBody>
      </p:sp>
      <p:sp>
        <p:nvSpPr>
          <p:cNvPr id="24" name="Выноска со стрелкой вверх 23"/>
          <p:cNvSpPr/>
          <p:nvPr/>
        </p:nvSpPr>
        <p:spPr>
          <a:xfrm>
            <a:off x="6433128" y="4951827"/>
            <a:ext cx="2710873" cy="1574868"/>
          </a:xfrm>
          <a:prstGeom prst="upArrowCallout">
            <a:avLst>
              <a:gd name="adj1" fmla="val 26971"/>
              <a:gd name="adj2" fmla="val 40407"/>
              <a:gd name="adj3" fmla="val 18259"/>
              <a:gd name="adj4" fmla="val 52214"/>
            </a:avLst>
          </a:prstGeom>
          <a:solidFill>
            <a:srgbClr val="99CCFF"/>
          </a:solid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0" tIns="45710" rIns="91420" bIns="45710" rtlCol="0" anchor="ctr"/>
          <a:lstStyle/>
          <a:p>
            <a:pPr algn="ctr">
              <a:spcAft>
                <a:spcPts val="1000"/>
              </a:spcAft>
            </a:pPr>
            <a:r>
              <a:rPr lang="ru-RU" sz="1500" dirty="0">
                <a:solidFill>
                  <a:schemeClr val="tx1"/>
                </a:solidFill>
                <a:effectLst>
                  <a:outerShdw blurRad="38100" dist="38100" dir="2700000" algn="tl">
                    <a:srgbClr val="000000">
                      <a:alpha val="43137"/>
                    </a:srgbClr>
                  </a:outerShdw>
                </a:effectLst>
                <a:latin typeface="Franklin Gothic Demi"/>
                <a:ea typeface="Times New Roman"/>
                <a:cs typeface="Arial"/>
              </a:rPr>
              <a:t>Контроль Водоканалом в соответствии с Правилами № 525 </a:t>
            </a:r>
            <a:endParaRPr lang="ru-RU" sz="1500" dirty="0">
              <a:solidFill>
                <a:schemeClr val="tx1"/>
              </a:solidFill>
              <a:effectLst>
                <a:outerShdw blurRad="38100" dist="38100" dir="2700000" algn="tl">
                  <a:srgbClr val="000000">
                    <a:alpha val="43137"/>
                  </a:srgbClr>
                </a:outerShdw>
              </a:effectLst>
              <a:latin typeface="Franklin Gothic Medium" pitchFamily="34" charset="0"/>
            </a:endParaRPr>
          </a:p>
        </p:txBody>
      </p:sp>
      <p:sp>
        <p:nvSpPr>
          <p:cNvPr id="27" name="Стрелка вправо с вырезом 26"/>
          <p:cNvSpPr/>
          <p:nvPr/>
        </p:nvSpPr>
        <p:spPr>
          <a:xfrm>
            <a:off x="3844720" y="3890574"/>
            <a:ext cx="2683331" cy="944693"/>
          </a:xfrm>
          <a:prstGeom prst="notchedRightArrow">
            <a:avLst/>
          </a:prstGeom>
          <a:solidFill>
            <a:srgbClr val="92D050"/>
          </a:solid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0" tIns="45710" rIns="91420" bIns="45710" rtlCol="0" anchor="ctr"/>
          <a:lstStyle/>
          <a:p>
            <a:pPr algn="ctr"/>
            <a:r>
              <a:rPr lang="ru-RU" sz="1500" b="1" dirty="0">
                <a:solidFill>
                  <a:schemeClr val="tx1"/>
                </a:solidFill>
                <a:effectLst>
                  <a:outerShdw blurRad="38100" dist="38100" dir="2700000" algn="tl">
                    <a:srgbClr val="000000">
                      <a:alpha val="43137"/>
                    </a:srgbClr>
                  </a:outerShdw>
                </a:effectLst>
                <a:latin typeface="Franklin Gothic Medium" pitchFamily="34" charset="0"/>
              </a:rPr>
              <a:t>Установление НДС</a:t>
            </a:r>
          </a:p>
        </p:txBody>
      </p:sp>
      <p:sp>
        <p:nvSpPr>
          <p:cNvPr id="28" name="Умножение 27"/>
          <p:cNvSpPr/>
          <p:nvPr/>
        </p:nvSpPr>
        <p:spPr>
          <a:xfrm>
            <a:off x="4049644" y="3713762"/>
            <a:ext cx="2334388" cy="1367671"/>
          </a:xfrm>
          <a:prstGeom prst="mathMultiply">
            <a:avLst>
              <a:gd name="adj1" fmla="val 8859"/>
            </a:avLst>
          </a:prstGeom>
          <a:solidFill>
            <a:srgbClr val="FF0000">
              <a:alpha val="3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91420" tIns="45710" rIns="91420" bIns="45710" anchor="ctr"/>
          <a:lstStyle/>
          <a:p>
            <a:endParaRPr lang="ru-RU">
              <a:solidFill>
                <a:schemeClr val="tx1"/>
              </a:solidFill>
            </a:endParaRPr>
          </a:p>
        </p:txBody>
      </p:sp>
      <p:sp>
        <p:nvSpPr>
          <p:cNvPr id="17" name="Выноска со стрелкой вниз 16"/>
          <p:cNvSpPr/>
          <p:nvPr/>
        </p:nvSpPr>
        <p:spPr>
          <a:xfrm>
            <a:off x="756186" y="479981"/>
            <a:ext cx="2903007" cy="692018"/>
          </a:xfrm>
          <a:prstGeom prst="downArrowCallout">
            <a:avLst>
              <a:gd name="adj1" fmla="val 45833"/>
              <a:gd name="adj2" fmla="val 51042"/>
              <a:gd name="adj3" fmla="val 25000"/>
              <a:gd name="adj4" fmla="val 64977"/>
            </a:avLst>
          </a:prstGeom>
          <a:solidFill>
            <a:schemeClr val="accent5">
              <a:lumMod val="50000"/>
            </a:schemeClr>
          </a:solidFill>
        </p:spPr>
        <p:style>
          <a:lnRef idx="3">
            <a:schemeClr val="lt1"/>
          </a:lnRef>
          <a:fillRef idx="1">
            <a:schemeClr val="accent2"/>
          </a:fillRef>
          <a:effectRef idx="1">
            <a:schemeClr val="accent2"/>
          </a:effectRef>
          <a:fontRef idx="minor">
            <a:schemeClr val="lt1"/>
          </a:fontRef>
        </p:style>
        <p:txBody>
          <a:bodyPr rot="0" spcFirstLastPara="0" vert="horz" wrap="square" lIns="91420" tIns="45710" rIns="91420" bIns="45710" numCol="1" spcCol="0" rtlCol="0" fromWordArt="0" anchor="ctr" anchorCtr="0" forceAA="0" compatLnSpc="1">
            <a:prstTxWarp prst="textNoShape">
              <a:avLst/>
            </a:prstTxWarp>
            <a:noAutofit/>
          </a:bodyPr>
          <a:lstStyle/>
          <a:p>
            <a:pPr algn="ctr">
              <a:lnSpc>
                <a:spcPct val="115000"/>
              </a:lnSpc>
              <a:spcAft>
                <a:spcPts val="1000"/>
              </a:spcAft>
            </a:pPr>
            <a:r>
              <a:rPr lang="ru-RU" dirty="0">
                <a:ln w="1905"/>
                <a:solidFill>
                  <a:schemeClr val="accent6">
                    <a:lumMod val="20000"/>
                    <a:lumOff val="80000"/>
                  </a:schemeClr>
                </a:solidFill>
                <a:effectLst>
                  <a:innerShdw blurRad="69850" dist="43180" dir="5400000">
                    <a:srgbClr val="000000">
                      <a:alpha val="65000"/>
                    </a:srgbClr>
                  </a:innerShdw>
                </a:effectLst>
                <a:latin typeface="Franklin Gothic Demi"/>
                <a:ea typeface="Times New Roman"/>
                <a:cs typeface="Times New Roman"/>
              </a:rPr>
              <a:t>Росприроднадзор</a:t>
            </a:r>
            <a:endParaRPr lang="ru-RU" dirty="0">
              <a:ln w="1905"/>
              <a:solidFill>
                <a:schemeClr val="accent6">
                  <a:lumMod val="20000"/>
                  <a:lumOff val="80000"/>
                </a:schemeClr>
              </a:solidFill>
              <a:effectLst>
                <a:innerShdw blurRad="69850" dist="43180" dir="5400000">
                  <a:srgbClr val="000000">
                    <a:alpha val="65000"/>
                  </a:srgbClr>
                </a:innerShdw>
              </a:effectLst>
              <a:ea typeface="Times New Roman"/>
              <a:cs typeface="Times New Roman"/>
            </a:endParaRPr>
          </a:p>
        </p:txBody>
      </p:sp>
      <p:sp>
        <p:nvSpPr>
          <p:cNvPr id="2" name="Прямоугольник 1"/>
          <p:cNvSpPr/>
          <p:nvPr/>
        </p:nvSpPr>
        <p:spPr>
          <a:xfrm>
            <a:off x="10484141" y="1528356"/>
            <a:ext cx="1125963" cy="774571"/>
          </a:xfrm>
          <a:prstGeom prst="rect">
            <a:avLst/>
          </a:prstGeom>
        </p:spPr>
        <p:txBody>
          <a:bodyPr wrap="square" lIns="91420" tIns="45710" rIns="91420" bIns="45710">
            <a:spAutoFit/>
          </a:bodyPr>
          <a:lstStyle/>
          <a:p>
            <a:pPr algn="ctr">
              <a:spcAft>
                <a:spcPts val="1000"/>
              </a:spcAft>
            </a:pPr>
            <a:r>
              <a:rPr lang="ru-RU" b="1" dirty="0" smtClean="0">
                <a:effectLst>
                  <a:outerShdw blurRad="38100" dist="38100" dir="2700000" algn="tl">
                    <a:srgbClr val="000000">
                      <a:alpha val="43137"/>
                    </a:srgbClr>
                  </a:outerShdw>
                </a:effectLst>
                <a:latin typeface="Franklin Gothic Medium" pitchFamily="34" charset="0"/>
                <a:ea typeface="Times New Roman"/>
                <a:cs typeface="Times New Roman"/>
              </a:rPr>
              <a:t>ОМСУ</a:t>
            </a:r>
          </a:p>
          <a:p>
            <a:pPr algn="ctr">
              <a:spcAft>
                <a:spcPts val="1000"/>
              </a:spcAft>
            </a:pPr>
            <a:r>
              <a:rPr lang="ru-RU" b="1" dirty="0" smtClean="0">
                <a:effectLst>
                  <a:outerShdw blurRad="38100" dist="38100" dir="2700000" algn="tl">
                    <a:srgbClr val="000000">
                      <a:alpha val="43137"/>
                    </a:srgbClr>
                  </a:outerShdw>
                </a:effectLst>
                <a:latin typeface="Franklin Gothic Medium" pitchFamily="34" charset="0"/>
                <a:ea typeface="Times New Roman"/>
                <a:cs typeface="Times New Roman"/>
              </a:rPr>
              <a:t>НВСС</a:t>
            </a:r>
            <a:endParaRPr lang="ru-RU" sz="1200" b="1" dirty="0">
              <a:effectLst>
                <a:outerShdw blurRad="38100" dist="38100" dir="2700000" algn="tl">
                  <a:srgbClr val="000000">
                    <a:alpha val="43137"/>
                  </a:srgbClr>
                </a:outerShdw>
              </a:effectLst>
              <a:latin typeface="Franklin Gothic Medium" pitchFamily="34" charset="0"/>
              <a:ea typeface="Times New Roman"/>
              <a:cs typeface="Times New Roman"/>
            </a:endParaRPr>
          </a:p>
        </p:txBody>
      </p:sp>
      <p:sp>
        <p:nvSpPr>
          <p:cNvPr id="23" name="Стрелка вправо с вырезом 22"/>
          <p:cNvSpPr/>
          <p:nvPr/>
        </p:nvSpPr>
        <p:spPr>
          <a:xfrm>
            <a:off x="3889690" y="5619969"/>
            <a:ext cx="2511110" cy="899643"/>
          </a:xfrm>
          <a:prstGeom prst="notchedRightArrow">
            <a:avLst/>
          </a:prstGeom>
          <a:solidFill>
            <a:srgbClr val="92D050"/>
          </a:solid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0" tIns="45710" rIns="91420" bIns="45710" rtlCol="0" anchor="ctr"/>
          <a:lstStyle/>
          <a:p>
            <a:pPr algn="ctr"/>
            <a:r>
              <a:rPr lang="ru-RU" sz="1600" b="1" dirty="0">
                <a:solidFill>
                  <a:schemeClr val="tx1"/>
                </a:solidFill>
                <a:effectLst>
                  <a:outerShdw blurRad="38100" dist="38100" dir="2700000" algn="tl">
                    <a:srgbClr val="000000">
                      <a:alpha val="43137"/>
                    </a:srgbClr>
                  </a:outerShdw>
                </a:effectLst>
                <a:latin typeface="Franklin Gothic Medium" pitchFamily="34" charset="0"/>
              </a:rPr>
              <a:t>Контроль стоков</a:t>
            </a:r>
          </a:p>
        </p:txBody>
      </p:sp>
      <p:sp>
        <p:nvSpPr>
          <p:cNvPr id="9" name="Выноска со стрелкой влево 8"/>
          <p:cNvSpPr/>
          <p:nvPr/>
        </p:nvSpPr>
        <p:spPr>
          <a:xfrm>
            <a:off x="9318753" y="3726096"/>
            <a:ext cx="2686792" cy="1321099"/>
          </a:xfrm>
          <a:prstGeom prst="leftArrowCallout">
            <a:avLst>
              <a:gd name="adj1" fmla="val 26332"/>
              <a:gd name="adj2" fmla="val 25000"/>
              <a:gd name="adj3" fmla="val 16342"/>
              <a:gd name="adj4" fmla="val 74465"/>
            </a:avLst>
          </a:prstGeom>
          <a:ln>
            <a:solidFill>
              <a:schemeClr val="bg2">
                <a:lumMod val="75000"/>
              </a:schemeClr>
            </a:solidFill>
          </a:ln>
        </p:spPr>
        <p:style>
          <a:lnRef idx="1">
            <a:schemeClr val="dk1"/>
          </a:lnRef>
          <a:fillRef idx="2">
            <a:schemeClr val="dk1"/>
          </a:fillRef>
          <a:effectRef idx="1">
            <a:schemeClr val="dk1"/>
          </a:effectRef>
          <a:fontRef idx="minor">
            <a:schemeClr val="dk1"/>
          </a:fontRef>
        </p:style>
        <p:txBody>
          <a:bodyPr lIns="91420" tIns="45710" rIns="91420" bIns="45710" rtlCol="0" anchor="ctr"/>
          <a:lstStyle/>
          <a:p>
            <a:pPr algn="ctr"/>
            <a:r>
              <a:rPr lang="ru-RU" sz="1500" dirty="0">
                <a:solidFill>
                  <a:schemeClr val="tx1"/>
                </a:solidFill>
                <a:effectLst>
                  <a:outerShdw blurRad="38100" dist="38100" dir="2700000" algn="tl">
                    <a:srgbClr val="000000">
                      <a:alpha val="43137"/>
                    </a:srgbClr>
                  </a:outerShdw>
                </a:effectLst>
                <a:latin typeface="Franklin Gothic Demi" pitchFamily="34" charset="0"/>
                <a:ea typeface="Times New Roman"/>
                <a:cs typeface="Times New Roman"/>
              </a:rPr>
              <a:t>НССВ </a:t>
            </a:r>
            <a:r>
              <a:rPr lang="ru-RU" sz="1500" dirty="0" smtClean="0">
                <a:solidFill>
                  <a:schemeClr val="tx1"/>
                </a:solidFill>
                <a:effectLst>
                  <a:outerShdw blurRad="38100" dist="38100" dir="2700000" algn="tl">
                    <a:srgbClr val="000000">
                      <a:alpha val="43137"/>
                    </a:srgbClr>
                  </a:outerShdw>
                </a:effectLst>
                <a:latin typeface="Franklin Gothic Demi" pitchFamily="34" charset="0"/>
                <a:ea typeface="Times New Roman"/>
                <a:cs typeface="Times New Roman"/>
              </a:rPr>
              <a:t>устанавливаются </a:t>
            </a:r>
            <a:r>
              <a:rPr lang="ru-RU" sz="1500" dirty="0">
                <a:solidFill>
                  <a:schemeClr val="tx1"/>
                </a:solidFill>
                <a:effectLst>
                  <a:outerShdw blurRad="38100" dist="38100" dir="2700000" algn="tl">
                    <a:srgbClr val="000000">
                      <a:alpha val="43137"/>
                    </a:srgbClr>
                  </a:outerShdw>
                </a:effectLst>
                <a:latin typeface="Franklin Gothic Demi" pitchFamily="34" charset="0"/>
                <a:ea typeface="Times New Roman"/>
                <a:cs typeface="Times New Roman"/>
              </a:rPr>
              <a:t>по приложению </a:t>
            </a:r>
            <a:r>
              <a:rPr lang="ru-RU" sz="1500" dirty="0" smtClean="0">
                <a:solidFill>
                  <a:schemeClr val="tx1"/>
                </a:solidFill>
                <a:effectLst>
                  <a:outerShdw blurRad="38100" dist="38100" dir="2700000" algn="tl">
                    <a:srgbClr val="000000">
                      <a:alpha val="43137"/>
                    </a:srgbClr>
                  </a:outerShdw>
                </a:effectLst>
                <a:latin typeface="Franklin Gothic Demi" pitchFamily="34" charset="0"/>
                <a:ea typeface="Times New Roman"/>
                <a:cs typeface="Times New Roman"/>
              </a:rPr>
              <a:t>5 ППРФ № 1134 </a:t>
            </a:r>
            <a:r>
              <a:rPr lang="ru-RU" sz="1500" dirty="0">
                <a:solidFill>
                  <a:schemeClr val="tx1"/>
                </a:solidFill>
                <a:effectLst>
                  <a:outerShdw blurRad="38100" dist="38100" dir="2700000" algn="tl">
                    <a:srgbClr val="000000">
                      <a:alpha val="43137"/>
                    </a:srgbClr>
                  </a:outerShdw>
                </a:effectLst>
                <a:latin typeface="Franklin Gothic Demi" pitchFamily="34" charset="0"/>
                <a:ea typeface="Times New Roman"/>
                <a:cs typeface="Times New Roman"/>
              </a:rPr>
              <a:t>по  всем показателям</a:t>
            </a:r>
          </a:p>
        </p:txBody>
      </p:sp>
      <p:pic>
        <p:nvPicPr>
          <p:cNvPr id="29" name="Picture 30" descr="C:\Users\KovyrshinaTatyana\Desktop\rosprirodnadzor.gif"/>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88976" y="332657"/>
            <a:ext cx="808090" cy="794493"/>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839358581"/>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5720" y="717444"/>
            <a:ext cx="11582400" cy="5134708"/>
          </a:xfrm>
        </p:spPr>
        <p:txBody>
          <a:bodyPr>
            <a:normAutofit/>
          </a:bodyPr>
          <a:lstStyle/>
          <a:p>
            <a:pPr algn="ctr"/>
            <a:r>
              <a:rPr lang="ru-RU" sz="2800" dirty="0" smtClean="0">
                <a:effectLst>
                  <a:outerShdw blurRad="38100" dist="38100" dir="2700000" algn="tl">
                    <a:srgbClr val="000000">
                      <a:alpha val="43137"/>
                    </a:srgbClr>
                  </a:outerShdw>
                  <a:reflection blurRad="12700" stA="48000" endA="300" endPos="55000" dir="5400000" sy="-90000" algn="bl" rotWithShape="0"/>
                </a:effectLst>
              </a:rPr>
              <a:t>Перспектива взаимоотношений абонентов, организаций ВКХ и государственных надзорных органов.</a:t>
            </a:r>
            <a:br>
              <a:rPr lang="ru-RU" sz="2800" dirty="0" smtClean="0">
                <a:effectLst>
                  <a:outerShdw blurRad="38100" dist="38100" dir="2700000" algn="tl">
                    <a:srgbClr val="000000">
                      <a:alpha val="43137"/>
                    </a:srgbClr>
                  </a:outerShdw>
                  <a:reflection blurRad="12700" stA="48000" endA="300" endPos="55000" dir="5400000" sy="-90000" algn="bl" rotWithShape="0"/>
                </a:effectLst>
              </a:rPr>
            </a:br>
            <a:r>
              <a:rPr lang="ru-RU" sz="2800" dirty="0" smtClean="0">
                <a:effectLst>
                  <a:outerShdw blurRad="38100" dist="38100" dir="2700000" algn="tl">
                    <a:srgbClr val="000000">
                      <a:alpha val="43137"/>
                    </a:srgbClr>
                  </a:outerShdw>
                  <a:reflection blurRad="12700" stA="48000" endA="300" endPos="55000" dir="5400000" sy="-90000" algn="bl" rotWithShape="0"/>
                </a:effectLst>
              </a:rPr>
              <a:t/>
            </a:r>
            <a:br>
              <a:rPr lang="ru-RU" sz="2800" dirty="0" smtClean="0">
                <a:effectLst>
                  <a:outerShdw blurRad="38100" dist="38100" dir="2700000" algn="tl">
                    <a:srgbClr val="000000">
                      <a:alpha val="43137"/>
                    </a:srgbClr>
                  </a:outerShdw>
                  <a:reflection blurRad="12700" stA="48000" endA="300" endPos="55000" dir="5400000" sy="-90000" algn="bl" rotWithShape="0"/>
                </a:effectLst>
              </a:rPr>
            </a:br>
            <a:r>
              <a:rPr lang="ru-RU" sz="2800" dirty="0" smtClean="0">
                <a:effectLst>
                  <a:outerShdw blurRad="38100" dist="38100" dir="2700000" algn="tl">
                    <a:srgbClr val="000000">
                      <a:alpha val="43137"/>
                    </a:srgbClr>
                  </a:outerShdw>
                  <a:reflection blurRad="12700" stA="48000" endA="300" endPos="55000" dir="5400000" sy="-90000" algn="bl" rotWithShape="0"/>
                </a:effectLst>
              </a:rPr>
              <a:t/>
            </a:r>
            <a:br>
              <a:rPr lang="ru-RU" sz="2800" dirty="0" smtClean="0">
                <a:effectLst>
                  <a:outerShdw blurRad="38100" dist="38100" dir="2700000" algn="tl">
                    <a:srgbClr val="000000">
                      <a:alpha val="43137"/>
                    </a:srgbClr>
                  </a:outerShdw>
                  <a:reflection blurRad="12700" stA="48000" endA="300" endPos="55000" dir="5400000" sy="-90000" algn="bl" rotWithShape="0"/>
                </a:effectLst>
              </a:rPr>
            </a:br>
            <a:r>
              <a:rPr lang="ru-RU" sz="2800" dirty="0" smtClean="0"/>
              <a:t>Переход на технологическое нормирование сбросов сточных вод для организаций ВКХ. условия перехода и ответственность в свете принятия природных поправок в 416-ФЗ (225-ФЗ от 29.07.2017г.  "О внесении изменений в федеральный закон "О водоснабжении и водоотведении" и  отдельные законодательные акты Российской Федерации").</a:t>
            </a:r>
            <a:endParaRPr lang="ru-RU" sz="28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Схема 4"/>
          <p:cNvGraphicFramePr/>
          <p:nvPr/>
        </p:nvGraphicFramePr>
        <p:xfrm>
          <a:off x="1477121" y="1209824"/>
          <a:ext cx="9168881" cy="56481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Стрелка вправо 5"/>
          <p:cNvSpPr/>
          <p:nvPr/>
        </p:nvSpPr>
        <p:spPr>
          <a:xfrm>
            <a:off x="406890" y="3809999"/>
            <a:ext cx="3418449" cy="1185094"/>
          </a:xfrm>
          <a:prstGeom prst="rightArrow">
            <a:avLst>
              <a:gd name="adj1" fmla="val 65522"/>
              <a:gd name="adj2" fmla="val 35772"/>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lIns="91420" tIns="45710" rIns="91420" bIns="45710" anchor="ctr"/>
          <a:lstStyle/>
          <a:p>
            <a:pPr algn="ctr"/>
            <a:r>
              <a:rPr lang="ru-RU" sz="1400" b="1" dirty="0" smtClean="0">
                <a:solidFill>
                  <a:schemeClr val="bg1"/>
                </a:solidFill>
              </a:rPr>
              <a:t>Федеральный закон от 24.07.2008 161-ФЗ «</a:t>
            </a:r>
            <a:r>
              <a:rPr lang="ru-RU" sz="1400" b="1" dirty="0" smtClean="0"/>
              <a:t>О содействии развитию  жилищного строительства»</a:t>
            </a:r>
            <a:endParaRPr lang="ru-RU" sz="1400" b="1" dirty="0" smtClean="0">
              <a:solidFill>
                <a:schemeClr val="bg1"/>
              </a:solidFill>
              <a:hlinkClick r:id="rId6"/>
            </a:endParaRPr>
          </a:p>
        </p:txBody>
      </p:sp>
      <p:sp>
        <p:nvSpPr>
          <p:cNvPr id="7" name="Стрелка вправо 6"/>
          <p:cNvSpPr/>
          <p:nvPr/>
        </p:nvSpPr>
        <p:spPr>
          <a:xfrm rot="1148840">
            <a:off x="1227160" y="2428231"/>
            <a:ext cx="3385372" cy="1211636"/>
          </a:xfrm>
          <a:prstGeom prst="rightArrow">
            <a:avLst>
              <a:gd name="adj1" fmla="val 67822"/>
              <a:gd name="adj2" fmla="val 35772"/>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lIns="91420" tIns="45710" rIns="91420" bIns="45710" anchor="ctr"/>
          <a:lstStyle/>
          <a:p>
            <a:pPr algn="ctr">
              <a:defRPr/>
            </a:pPr>
            <a:r>
              <a:rPr lang="ru-RU" sz="1400" dirty="0" smtClean="0">
                <a:solidFill>
                  <a:schemeClr val="tx1"/>
                </a:solidFill>
                <a:effectLst>
                  <a:outerShdw blurRad="38100" dist="38100" dir="2700000" algn="tl">
                    <a:srgbClr val="000000">
                      <a:alpha val="43137"/>
                    </a:srgbClr>
                  </a:outerShdw>
                </a:effectLst>
              </a:rPr>
              <a:t>ФЗ от 20 декабря 2004 года № 166-ФЗ "О рыболовстве и сохранении водных биологических ресурсов"</a:t>
            </a:r>
            <a:endParaRPr lang="ru-RU" sz="1400" dirty="0">
              <a:solidFill>
                <a:schemeClr val="tx1"/>
              </a:solidFill>
              <a:effectLst>
                <a:outerShdw blurRad="38100" dist="38100" dir="2700000" algn="tl">
                  <a:srgbClr val="000000">
                    <a:alpha val="43137"/>
                  </a:srgbClr>
                </a:outerShdw>
              </a:effectLst>
            </a:endParaRPr>
          </a:p>
        </p:txBody>
      </p:sp>
      <p:sp>
        <p:nvSpPr>
          <p:cNvPr id="8" name="Стрелка влево 7"/>
          <p:cNvSpPr/>
          <p:nvPr/>
        </p:nvSpPr>
        <p:spPr>
          <a:xfrm>
            <a:off x="8275060" y="3906972"/>
            <a:ext cx="3154942" cy="1075336"/>
          </a:xfrm>
          <a:prstGeom prst="leftArrow">
            <a:avLst>
              <a:gd name="adj1" fmla="val 65456"/>
              <a:gd name="adj2" fmla="val 42441"/>
            </a:avLst>
          </a:prstGeom>
          <a:solidFill>
            <a:srgbClr val="DDDDDD"/>
          </a:solidFill>
        </p:spPr>
        <p:style>
          <a:lnRef idx="2">
            <a:schemeClr val="accent1">
              <a:shade val="50000"/>
            </a:schemeClr>
          </a:lnRef>
          <a:fillRef idx="1">
            <a:schemeClr val="accent1"/>
          </a:fillRef>
          <a:effectRef idx="0">
            <a:schemeClr val="accent1"/>
          </a:effectRef>
          <a:fontRef idx="minor">
            <a:schemeClr val="lt1"/>
          </a:fontRef>
        </p:style>
        <p:txBody>
          <a:bodyPr lIns="91420" tIns="45710" rIns="91420" bIns="45710" anchor="ctr"/>
          <a:lstStyle/>
          <a:p>
            <a:pPr algn="ctr">
              <a:defRPr/>
            </a:pPr>
            <a:r>
              <a:rPr lang="ru-RU" sz="1400" dirty="0" smtClean="0">
                <a:solidFill>
                  <a:schemeClr val="tx1"/>
                </a:solidFill>
                <a:effectLst>
                  <a:outerShdw blurRad="38100" dist="38100" dir="2700000" algn="tl">
                    <a:srgbClr val="000000">
                      <a:alpha val="43137"/>
                    </a:srgbClr>
                  </a:outerShdw>
                </a:effectLst>
              </a:rPr>
              <a:t>ФЗ от  20.12.2004 года N 166 </a:t>
            </a:r>
          </a:p>
          <a:p>
            <a:pPr algn="ctr">
              <a:defRPr/>
            </a:pPr>
            <a:r>
              <a:rPr lang="ru-RU" sz="1400" dirty="0" smtClean="0">
                <a:solidFill>
                  <a:schemeClr val="tx1"/>
                </a:solidFill>
                <a:effectLst>
                  <a:outerShdw blurRad="38100" dist="38100" dir="2700000" algn="tl">
                    <a:srgbClr val="000000">
                      <a:alpha val="43137"/>
                    </a:srgbClr>
                  </a:outerShdw>
                </a:effectLst>
              </a:rPr>
              <a:t> "О  рыболовстве и сохранении водных биологических ресурсов»</a:t>
            </a:r>
            <a:endParaRPr lang="ru-RU" sz="1400" dirty="0">
              <a:solidFill>
                <a:schemeClr val="tx1"/>
              </a:solidFill>
              <a:effectLst>
                <a:outerShdw blurRad="38100" dist="38100" dir="2700000" algn="tl">
                  <a:srgbClr val="000000">
                    <a:alpha val="43137"/>
                  </a:srgbClr>
                </a:outerShdw>
              </a:effectLst>
            </a:endParaRPr>
          </a:p>
        </p:txBody>
      </p:sp>
      <p:sp>
        <p:nvSpPr>
          <p:cNvPr id="9" name="Стрелка влево 8"/>
          <p:cNvSpPr/>
          <p:nvPr/>
        </p:nvSpPr>
        <p:spPr>
          <a:xfrm rot="523547">
            <a:off x="7423343" y="5626004"/>
            <a:ext cx="2550387" cy="1152525"/>
          </a:xfrm>
          <a:prstGeom prst="leftArrow">
            <a:avLst>
              <a:gd name="adj1" fmla="val 50000"/>
              <a:gd name="adj2" fmla="val 35639"/>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lIns="91420" tIns="45710" rIns="91420" bIns="45710" anchor="ctr"/>
          <a:lstStyle/>
          <a:p>
            <a:pPr algn="ctr">
              <a:defRPr/>
            </a:pPr>
            <a:r>
              <a:rPr lang="ru-RU" dirty="0" smtClean="0">
                <a:solidFill>
                  <a:schemeClr val="tx1"/>
                </a:solidFill>
                <a:effectLst>
                  <a:outerShdw blurRad="38100" dist="38100" dir="2700000" algn="tl">
                    <a:srgbClr val="000000">
                      <a:alpha val="43137"/>
                    </a:srgbClr>
                  </a:outerShdw>
                </a:effectLst>
              </a:rPr>
              <a:t>Градостроительный кодекс</a:t>
            </a:r>
            <a:endParaRPr lang="ru-RU" dirty="0">
              <a:solidFill>
                <a:schemeClr val="tx1"/>
              </a:solidFill>
              <a:effectLst>
                <a:outerShdw blurRad="38100" dist="38100" dir="2700000" algn="tl">
                  <a:srgbClr val="000000">
                    <a:alpha val="43137"/>
                  </a:srgbClr>
                </a:outerShdw>
              </a:effectLst>
            </a:endParaRPr>
          </a:p>
        </p:txBody>
      </p:sp>
      <p:sp>
        <p:nvSpPr>
          <p:cNvPr id="10" name="Стрелка влево 9"/>
          <p:cNvSpPr/>
          <p:nvPr/>
        </p:nvSpPr>
        <p:spPr>
          <a:xfrm rot="19977023">
            <a:off x="7445470" y="2299390"/>
            <a:ext cx="2248747" cy="1150937"/>
          </a:xfrm>
          <a:prstGeom prst="leftArrow">
            <a:avLst>
              <a:gd name="adj1" fmla="val 50000"/>
              <a:gd name="adj2" fmla="val 42441"/>
            </a:avLst>
          </a:prstGeom>
          <a:solidFill>
            <a:srgbClr val="99CCFF"/>
          </a:solidFill>
        </p:spPr>
        <p:style>
          <a:lnRef idx="2">
            <a:schemeClr val="accent1">
              <a:shade val="50000"/>
            </a:schemeClr>
          </a:lnRef>
          <a:fillRef idx="1">
            <a:schemeClr val="accent1"/>
          </a:fillRef>
          <a:effectRef idx="0">
            <a:schemeClr val="accent1"/>
          </a:effectRef>
          <a:fontRef idx="minor">
            <a:schemeClr val="lt1"/>
          </a:fontRef>
        </p:style>
        <p:txBody>
          <a:bodyPr lIns="91420" tIns="45710" rIns="91420" bIns="45710" anchor="ctr"/>
          <a:lstStyle/>
          <a:p>
            <a:pPr algn="ctr">
              <a:defRPr/>
            </a:pPr>
            <a:r>
              <a:rPr lang="ru-RU" dirty="0" smtClean="0">
                <a:solidFill>
                  <a:schemeClr val="tx1"/>
                </a:solidFill>
                <a:effectLst>
                  <a:outerShdw blurRad="38100" dist="38100" dir="2700000" algn="tl">
                    <a:srgbClr val="000000">
                      <a:alpha val="43137"/>
                    </a:srgbClr>
                  </a:outerShdw>
                </a:effectLst>
              </a:rPr>
              <a:t>Водный Кодекс РФ</a:t>
            </a:r>
            <a:endParaRPr lang="ru-RU" dirty="0">
              <a:solidFill>
                <a:schemeClr val="tx1"/>
              </a:solidFill>
              <a:effectLst>
                <a:outerShdw blurRad="38100" dist="38100" dir="2700000" algn="tl">
                  <a:srgbClr val="000000">
                    <a:alpha val="43137"/>
                  </a:srgbClr>
                </a:outerShdw>
              </a:effectLst>
            </a:endParaRPr>
          </a:p>
        </p:txBody>
      </p:sp>
      <p:sp>
        <p:nvSpPr>
          <p:cNvPr id="11" name="Стрелка вниз 10"/>
          <p:cNvSpPr/>
          <p:nvPr/>
        </p:nvSpPr>
        <p:spPr>
          <a:xfrm>
            <a:off x="4390204" y="1336425"/>
            <a:ext cx="3445494" cy="1329743"/>
          </a:xfrm>
          <a:prstGeom prst="downArrow">
            <a:avLst>
              <a:gd name="adj1" fmla="val 50000"/>
              <a:gd name="adj2" fmla="val 46221"/>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lIns="91420" tIns="45710" rIns="91420" bIns="45710" anchor="ctr"/>
          <a:lstStyle/>
          <a:p>
            <a:pPr algn="ctr">
              <a:defRPr/>
            </a:pPr>
            <a:r>
              <a:rPr lang="ru-RU" sz="1600" b="1" dirty="0" smtClean="0">
                <a:solidFill>
                  <a:schemeClr val="bg1"/>
                </a:solidFill>
                <a:effectLst>
                  <a:outerShdw blurRad="38100" dist="38100" dir="2700000" algn="tl">
                    <a:srgbClr val="000000">
                      <a:alpha val="43137"/>
                    </a:srgbClr>
                  </a:outerShdw>
                </a:effectLst>
              </a:rPr>
              <a:t>ФЗ № 225 природные поправки  </a:t>
            </a:r>
          </a:p>
          <a:p>
            <a:pPr algn="ctr">
              <a:defRPr/>
            </a:pPr>
            <a:r>
              <a:rPr lang="ru-RU" sz="1600" b="1" dirty="0" smtClean="0">
                <a:solidFill>
                  <a:schemeClr val="bg1"/>
                </a:solidFill>
                <a:effectLst>
                  <a:outerShdw blurRad="38100" dist="38100" dir="2700000" algn="tl">
                    <a:srgbClr val="000000">
                      <a:alpha val="43137"/>
                    </a:srgbClr>
                  </a:outerShdw>
                </a:effectLst>
              </a:rPr>
              <a:t> ФЗ № 416</a:t>
            </a:r>
            <a:endParaRPr lang="ru-RU" sz="1600" b="1" dirty="0">
              <a:solidFill>
                <a:schemeClr val="bg1"/>
              </a:solidFill>
              <a:effectLst>
                <a:outerShdw blurRad="38100" dist="38100" dir="2700000" algn="tl">
                  <a:srgbClr val="000000">
                    <a:alpha val="43137"/>
                  </a:srgbClr>
                </a:outerShdw>
              </a:effectLst>
            </a:endParaRPr>
          </a:p>
        </p:txBody>
      </p:sp>
      <p:sp>
        <p:nvSpPr>
          <p:cNvPr id="12" name="Стрелка вправо 11"/>
          <p:cNvSpPr/>
          <p:nvPr/>
        </p:nvSpPr>
        <p:spPr>
          <a:xfrm rot="20578406">
            <a:off x="1932574" y="5395123"/>
            <a:ext cx="2583384" cy="1223962"/>
          </a:xfrm>
          <a:prstGeom prst="rightArrow">
            <a:avLst>
              <a:gd name="adj1" fmla="val 50000"/>
              <a:gd name="adj2" fmla="val 35772"/>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lIns="91420" tIns="45710" rIns="91420" bIns="45710" anchor="ctr"/>
          <a:lstStyle/>
          <a:p>
            <a:pPr algn="ctr">
              <a:defRPr/>
            </a:pPr>
            <a:r>
              <a:rPr lang="ru-RU" dirty="0" smtClean="0">
                <a:solidFill>
                  <a:schemeClr val="tx1"/>
                </a:solidFill>
                <a:effectLst>
                  <a:outerShdw blurRad="38100" dist="38100" dir="2700000" algn="tl">
                    <a:srgbClr val="000000">
                      <a:alpha val="43137"/>
                    </a:srgbClr>
                  </a:outerShdw>
                </a:effectLst>
              </a:rPr>
              <a:t>Об охране окружающей среды</a:t>
            </a:r>
            <a:endParaRPr lang="ru-RU" dirty="0">
              <a:solidFill>
                <a:schemeClr val="tx1"/>
              </a:solidFill>
              <a:effectLst>
                <a:outerShdw blurRad="38100" dist="38100" dir="2700000" algn="tl">
                  <a:srgbClr val="000000">
                    <a:alpha val="43137"/>
                  </a:srgbClr>
                </a:outerShdw>
              </a:effectLst>
            </a:endParaRPr>
          </a:p>
        </p:txBody>
      </p:sp>
      <p:sp>
        <p:nvSpPr>
          <p:cNvPr id="14" name="Заголовок 13"/>
          <p:cNvSpPr>
            <a:spLocks noGrp="1"/>
          </p:cNvSpPr>
          <p:nvPr>
            <p:ph type="title"/>
          </p:nvPr>
        </p:nvSpPr>
        <p:spPr>
          <a:xfrm>
            <a:off x="406400" y="203976"/>
            <a:ext cx="11582400" cy="838200"/>
          </a:xfrm>
        </p:spPr>
        <p:txBody>
          <a:bodyPr>
            <a:normAutofit/>
          </a:bodyPr>
          <a:lstStyle/>
          <a:p>
            <a:pPr algn="ctr"/>
            <a:r>
              <a:rPr lang="ru-RU" sz="2400" dirty="0" smtClean="0"/>
              <a:t>Влияние изменений в отраслевой закон на НПА, регулирующие взаимоотношения организаций ВКХ, абонентов и надзорные органы</a:t>
            </a:r>
            <a:endParaRPr lang="ru-RU" sz="2400" dirty="0"/>
          </a:p>
        </p:txBody>
      </p:sp>
      <p:sp>
        <p:nvSpPr>
          <p:cNvPr id="13" name="Прямоугольник 12"/>
          <p:cNvSpPr/>
          <p:nvPr/>
        </p:nvSpPr>
        <p:spPr>
          <a:xfrm rot="1130177">
            <a:off x="1409891" y="1570696"/>
            <a:ext cx="3218546" cy="954107"/>
          </a:xfrm>
          <a:prstGeom prst="rect">
            <a:avLst/>
          </a:prstGeom>
        </p:spPr>
        <p:txBody>
          <a:bodyPr wrap="square">
            <a:spAutoFit/>
          </a:bodyPr>
          <a:lstStyle/>
          <a:p>
            <a:r>
              <a:rPr lang="ru-RU" sz="1400" dirty="0" smtClean="0">
                <a:solidFill>
                  <a:schemeClr val="tx1">
                    <a:lumMod val="75000"/>
                    <a:lumOff val="25000"/>
                  </a:schemeClr>
                </a:solidFill>
                <a:latin typeface="Franklin Gothic Medium" panose="020B0603020102020204" pitchFamily="34" charset="0"/>
              </a:rPr>
              <a:t> исключение возможности отнесения ВО рыб/хоз, которые «используются </a:t>
            </a:r>
            <a:r>
              <a:rPr lang="ru-RU" sz="1400" u="sng" dirty="0" smtClean="0">
                <a:solidFill>
                  <a:schemeClr val="tx1">
                    <a:lumMod val="75000"/>
                    <a:lumOff val="25000"/>
                  </a:schemeClr>
                </a:solidFill>
                <a:latin typeface="Franklin Gothic Medium" panose="020B0603020102020204" pitchFamily="34" charset="0"/>
              </a:rPr>
              <a:t>или могут быть использованы</a:t>
            </a:r>
            <a:r>
              <a:rPr lang="ru-RU" sz="1400" dirty="0" smtClean="0">
                <a:solidFill>
                  <a:schemeClr val="tx1">
                    <a:lumMod val="75000"/>
                    <a:lumOff val="25000"/>
                  </a:schemeClr>
                </a:solidFill>
                <a:latin typeface="Franklin Gothic Medium" panose="020B0603020102020204" pitchFamily="34" charset="0"/>
              </a:rPr>
              <a:t>» для любого вида рыболовства;   </a:t>
            </a:r>
          </a:p>
        </p:txBody>
      </p:sp>
      <p:sp>
        <p:nvSpPr>
          <p:cNvPr id="15" name="Прямоугольник 14"/>
          <p:cNvSpPr/>
          <p:nvPr/>
        </p:nvSpPr>
        <p:spPr>
          <a:xfrm>
            <a:off x="8423565" y="4822282"/>
            <a:ext cx="3688724" cy="1015663"/>
          </a:xfrm>
          <a:prstGeom prst="rect">
            <a:avLst/>
          </a:prstGeom>
        </p:spPr>
        <p:txBody>
          <a:bodyPr wrap="square">
            <a:spAutoFit/>
          </a:bodyPr>
          <a:lstStyle/>
          <a:p>
            <a:r>
              <a:rPr lang="ru-RU" sz="1200" dirty="0" smtClean="0">
                <a:solidFill>
                  <a:schemeClr val="tx1">
                    <a:lumMod val="75000"/>
                    <a:lumOff val="25000"/>
                  </a:schemeClr>
                </a:solidFill>
                <a:effectLst>
                  <a:outerShdw blurRad="38100" dist="38100" dir="2700000" algn="tl">
                    <a:srgbClr val="000000">
                      <a:alpha val="43137"/>
                    </a:srgbClr>
                  </a:outerShdw>
                </a:effectLst>
                <a:latin typeface="Franklin Gothic Medium" panose="020B0603020102020204" pitchFamily="34" charset="0"/>
              </a:rPr>
              <a:t>             Критерии и порядок отнесения ВО(части ВО) к ВО рыб/хоз, порядок определения категорий ВО рыб/хоз, порядок установления ограничений хозяйственной и иной деятельности в отношении ВО рыб/хоз устанавливаются Правительством РФ</a:t>
            </a:r>
            <a:endParaRPr lang="ru-RU" sz="1200" dirty="0"/>
          </a:p>
        </p:txBody>
      </p:sp>
      <p:sp>
        <p:nvSpPr>
          <p:cNvPr id="16" name="TextBox 15"/>
          <p:cNvSpPr txBox="1"/>
          <p:nvPr/>
        </p:nvSpPr>
        <p:spPr>
          <a:xfrm rot="20546785">
            <a:off x="429492" y="5317054"/>
            <a:ext cx="3255818" cy="954107"/>
          </a:xfrm>
          <a:prstGeom prst="rect">
            <a:avLst/>
          </a:prstGeom>
          <a:noFill/>
        </p:spPr>
        <p:txBody>
          <a:bodyPr wrap="square" rtlCol="0">
            <a:spAutoFit/>
          </a:bodyPr>
          <a:lstStyle/>
          <a:p>
            <a:r>
              <a:rPr lang="ru-RU" sz="1400" dirty="0" smtClean="0">
                <a:solidFill>
                  <a:schemeClr val="tx1">
                    <a:lumMod val="75000"/>
                    <a:lumOff val="25000"/>
                  </a:schemeClr>
                </a:solidFill>
                <a:latin typeface="Franklin Gothic Medium" panose="020B0603020102020204" pitchFamily="34" charset="0"/>
              </a:rPr>
              <a:t>Вернуть особенности взимания платы ВКХ за НВОС; возможность учета особенностей возмещения вреда ВКХ и абонентами</a:t>
            </a:r>
            <a:endParaRPr lang="ru-RU" sz="1400" dirty="0"/>
          </a:p>
        </p:txBody>
      </p:sp>
      <p:sp>
        <p:nvSpPr>
          <p:cNvPr id="17" name="TextBox 16"/>
          <p:cNvSpPr txBox="1"/>
          <p:nvPr/>
        </p:nvSpPr>
        <p:spPr>
          <a:xfrm>
            <a:off x="9171705" y="1288495"/>
            <a:ext cx="2757056" cy="1384995"/>
          </a:xfrm>
          <a:prstGeom prst="rect">
            <a:avLst/>
          </a:prstGeom>
          <a:noFill/>
        </p:spPr>
        <p:txBody>
          <a:bodyPr wrap="square" rtlCol="0">
            <a:spAutoFit/>
          </a:bodyPr>
          <a:lstStyle/>
          <a:p>
            <a:pPr algn="r"/>
            <a:r>
              <a:rPr lang="ru-RU" sz="1400" dirty="0" smtClean="0"/>
              <a:t>При  эксплуатации </a:t>
            </a:r>
            <a:r>
              <a:rPr lang="ru-RU" sz="1400" dirty="0" err="1" smtClean="0"/>
              <a:t>проектир</a:t>
            </a:r>
            <a:r>
              <a:rPr lang="ru-RU" sz="1400" dirty="0" smtClean="0"/>
              <a:t>., </a:t>
            </a:r>
            <a:r>
              <a:rPr lang="ru-RU" sz="1400" dirty="0" err="1" smtClean="0"/>
              <a:t>стр-ве</a:t>
            </a:r>
            <a:r>
              <a:rPr lang="ru-RU" sz="1400" dirty="0" smtClean="0"/>
              <a:t>, рекон., вводе в </a:t>
            </a:r>
            <a:r>
              <a:rPr lang="ru-RU" sz="1400" dirty="0" err="1" smtClean="0"/>
              <a:t>экспл</a:t>
            </a:r>
            <a:r>
              <a:rPr lang="ru-RU" sz="1400" dirty="0" smtClean="0"/>
              <a:t>., эксплуатации ГТС и Вх систем </a:t>
            </a:r>
          </a:p>
          <a:p>
            <a:pPr algn="r"/>
            <a:r>
              <a:rPr lang="ru-RU" sz="1400" dirty="0" smtClean="0"/>
              <a:t>и при внедрении новых</a:t>
            </a:r>
          </a:p>
          <a:p>
            <a:pPr algn="r"/>
            <a:r>
              <a:rPr lang="ru-RU" sz="1400" dirty="0" smtClean="0"/>
              <a:t> технолог, сбросе СВ в ВО на ряду с др. д.б. учтены ТН</a:t>
            </a:r>
            <a:endParaRPr lang="ru-RU" sz="1400" dirty="0"/>
          </a:p>
        </p:txBody>
      </p:sp>
      <p:sp>
        <p:nvSpPr>
          <p:cNvPr id="18" name="Прямоугольник 17"/>
          <p:cNvSpPr/>
          <p:nvPr/>
        </p:nvSpPr>
        <p:spPr>
          <a:xfrm>
            <a:off x="8894617" y="2784756"/>
            <a:ext cx="3145078" cy="1169551"/>
          </a:xfrm>
          <a:prstGeom prst="rect">
            <a:avLst/>
          </a:prstGeom>
        </p:spPr>
        <p:txBody>
          <a:bodyPr wrap="square">
            <a:spAutoFit/>
          </a:bodyPr>
          <a:lstStyle/>
          <a:p>
            <a:r>
              <a:rPr lang="ru-RU" sz="1400" dirty="0" smtClean="0"/>
              <a:t>         Методика 87  разрабатывается с учетом особенностей возмещения вреда, причинен. ОС при сбросе ЗВ в ВО через ЦСВО поселений или ГО, установленных отраслевым </a:t>
            </a:r>
            <a:r>
              <a:rPr lang="ru-RU" sz="1400" dirty="0" err="1" smtClean="0"/>
              <a:t>законод</a:t>
            </a:r>
            <a:r>
              <a:rPr lang="ru-RU" sz="1400" dirty="0" smtClean="0"/>
              <a:t>.</a:t>
            </a:r>
          </a:p>
        </p:txBody>
      </p:sp>
      <p:sp>
        <p:nvSpPr>
          <p:cNvPr id="19" name="TextBox 18"/>
          <p:cNvSpPr txBox="1"/>
          <p:nvPr/>
        </p:nvSpPr>
        <p:spPr>
          <a:xfrm>
            <a:off x="4765971" y="6082145"/>
            <a:ext cx="2202872" cy="584775"/>
          </a:xfrm>
          <a:prstGeom prst="rect">
            <a:avLst/>
          </a:prstGeom>
          <a:noFill/>
        </p:spPr>
        <p:txBody>
          <a:bodyPr wrap="square" rtlCol="0">
            <a:spAutoFit/>
          </a:bodyPr>
          <a:lstStyle/>
          <a:p>
            <a:pPr algn="ctr"/>
            <a:r>
              <a:rPr lang="ru-RU" sz="1600" b="1" dirty="0" smtClean="0">
                <a:solidFill>
                  <a:srgbClr val="002060"/>
                </a:solidFill>
                <a:effectLst>
                  <a:outerShdw blurRad="38100" dist="38100" dir="2700000" algn="tl">
                    <a:srgbClr val="000000">
                      <a:alpha val="43137"/>
                    </a:srgbClr>
                  </a:outerShdw>
                </a:effectLst>
              </a:rPr>
              <a:t>И другие законодательные акты</a:t>
            </a:r>
            <a:endParaRPr lang="ru-RU" sz="1600" b="1" dirty="0">
              <a:solidFill>
                <a:srgbClr val="002060"/>
              </a:solidFill>
              <a:effectLst>
                <a:outerShdw blurRad="38100" dist="38100" dir="2700000" algn="tl">
                  <a:srgbClr val="000000">
                    <a:alpha val="43137"/>
                  </a:srgbClr>
                </a:outerShdw>
              </a:effectLst>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6400" y="696356"/>
            <a:ext cx="11582400" cy="1441938"/>
          </a:xfrm>
        </p:spPr>
        <p:txBody>
          <a:bodyPr>
            <a:noAutofit/>
          </a:bodyPr>
          <a:lstStyle/>
          <a:p>
            <a:pPr algn="ctr"/>
            <a:r>
              <a:rPr lang="ru-RU" sz="2400" dirty="0" smtClean="0"/>
              <a:t>изменения в области нормирования водоотведения (сброса) по составу сточных вод для абонентов и расчета и взимания платы за превышение таких нормативов</a:t>
            </a:r>
            <a:br>
              <a:rPr lang="ru-RU" sz="2400" dirty="0" smtClean="0"/>
            </a:br>
            <a:endParaRPr lang="ru-RU" sz="2400" dirty="0"/>
          </a:p>
        </p:txBody>
      </p:sp>
      <p:sp>
        <p:nvSpPr>
          <p:cNvPr id="3" name="Содержимое 2"/>
          <p:cNvSpPr>
            <a:spLocks noGrp="1"/>
          </p:cNvSpPr>
          <p:nvPr>
            <p:ph idx="1"/>
          </p:nvPr>
        </p:nvSpPr>
        <p:spPr>
          <a:xfrm>
            <a:off x="393896" y="1943017"/>
            <a:ext cx="11338560" cy="1257379"/>
          </a:xfrm>
          <a:ln w="28575">
            <a:solidFill>
              <a:srgbClr val="FF2D2D"/>
            </a:solidFill>
          </a:ln>
        </p:spPr>
        <p:txBody>
          <a:bodyPr>
            <a:normAutofit/>
          </a:bodyPr>
          <a:lstStyle/>
          <a:p>
            <a:pPr algn="ctr">
              <a:buNone/>
            </a:pPr>
            <a:r>
              <a:rPr lang="ru-RU" sz="1800" dirty="0" smtClean="0">
                <a:effectLst>
                  <a:outerShdw blurRad="38100" dist="38100" dir="2700000" algn="tl">
                    <a:srgbClr val="000000">
                      <a:alpha val="43137"/>
                    </a:srgbClr>
                  </a:outerShdw>
                </a:effectLst>
              </a:rPr>
              <a:t>с 1 января 2019 года порядок установления ОМСУ нормативов состава сточных вод и порядок исчисления платы за сброс загрязняющих веществ в составе сточных вод сверх установленных нормативов состава сточных вод и взимания указанной платы с абонентов определяется Правилами ХВиВ, утверждаемыми Правительством РФ</a:t>
            </a:r>
          </a:p>
          <a:p>
            <a:pPr algn="ctr">
              <a:buNone/>
            </a:pPr>
            <a:endParaRPr lang="ru-RU" sz="1800" dirty="0">
              <a:effectLst>
                <a:outerShdw blurRad="38100" dist="38100" dir="2700000" algn="tl">
                  <a:srgbClr val="000000">
                    <a:alpha val="43137"/>
                  </a:srgbClr>
                </a:outerShdw>
              </a:effectLst>
            </a:endParaRPr>
          </a:p>
        </p:txBody>
      </p:sp>
      <p:sp>
        <p:nvSpPr>
          <p:cNvPr id="5" name="Стрелка вправо с вырезом 4"/>
          <p:cNvSpPr/>
          <p:nvPr/>
        </p:nvSpPr>
        <p:spPr>
          <a:xfrm rot="5400000">
            <a:off x="5752431" y="3088052"/>
            <a:ext cx="707217" cy="1153551"/>
          </a:xfrm>
          <a:prstGeom prst="notchedRightArrow">
            <a:avLst>
              <a:gd name="adj1" fmla="val 32927"/>
              <a:gd name="adj2" fmla="val 38497"/>
            </a:avLst>
          </a:prstGeom>
          <a:solidFill>
            <a:srgbClr val="FF2D2D"/>
          </a:solidFill>
          <a:ln>
            <a:solidFill>
              <a:srgbClr val="FF2D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Содержимое 2"/>
          <p:cNvSpPr txBox="1">
            <a:spLocks/>
          </p:cNvSpPr>
          <p:nvPr/>
        </p:nvSpPr>
        <p:spPr>
          <a:xfrm>
            <a:off x="574006" y="4143584"/>
            <a:ext cx="11031416" cy="1093432"/>
          </a:xfrm>
          <a:prstGeom prst="rect">
            <a:avLst/>
          </a:prstGeom>
          <a:ln w="28575">
            <a:solidFill>
              <a:srgbClr val="FF2D2D"/>
            </a:solidFill>
          </a:ln>
        </p:spPr>
        <p:txBody>
          <a:bodyPr vert="horz" lIns="91420" tIns="45710" rIns="91420" bIns="45710">
            <a:normAutofit/>
          </a:bodyPr>
          <a:lstStyle/>
          <a:p>
            <a:pPr marL="342830" marR="0" lvl="0" indent="-342830" algn="ctr" defTabSz="914400" rtl="0" eaLnBrk="1" fontAlgn="auto" latinLnBrk="0" hangingPunct="1">
              <a:lnSpc>
                <a:spcPct val="100000"/>
              </a:lnSpc>
              <a:spcBef>
                <a:spcPct val="20000"/>
              </a:spcBef>
              <a:spcAft>
                <a:spcPts val="0"/>
              </a:spcAft>
              <a:buClr>
                <a:schemeClr val="accent1"/>
              </a:buClr>
              <a:buSzPct val="70000"/>
              <a:tabLst/>
              <a:defRPr/>
            </a:pPr>
            <a:r>
              <a:rPr kumimoji="0" lang="ru-RU" sz="1800" b="0" i="0" u="none" strike="noStrike" kern="1200" cap="none" spc="0" normalizeH="0" baseline="0" noProof="0" dirty="0" smtClean="0">
                <a:ln>
                  <a:noFill/>
                </a:ln>
                <a:solidFill>
                  <a:schemeClr val="tx2"/>
                </a:solidFill>
                <a:effectLst>
                  <a:outerShdw blurRad="38100" dist="38100" dir="2700000" algn="tl">
                    <a:srgbClr val="000000">
                      <a:alpha val="43137"/>
                    </a:srgbClr>
                  </a:outerShdw>
                </a:effectLst>
                <a:uLnTx/>
                <a:uFillTx/>
                <a:latin typeface="+mn-lt"/>
                <a:ea typeface="+mn-ea"/>
                <a:cs typeface="+mn-cs"/>
              </a:rPr>
              <a:t>До 1 января 2019 года необходимо разработать порядок установления ОМСУ нормативов состава сточных вод и порядок исчисления платы за сброс загрязняющих веществ в составе сточных вод сверх установленных нормативов состава сточных вод и взимания указанной платы с абонентов</a:t>
            </a:r>
          </a:p>
          <a:p>
            <a:pPr marL="342830" marR="0" lvl="0" indent="-342830" algn="ctr" defTabSz="914400" rtl="0" eaLnBrk="1" fontAlgn="auto" latinLnBrk="0" hangingPunct="1">
              <a:lnSpc>
                <a:spcPct val="100000"/>
              </a:lnSpc>
              <a:spcBef>
                <a:spcPct val="20000"/>
              </a:spcBef>
              <a:spcAft>
                <a:spcPts val="0"/>
              </a:spcAft>
              <a:buClr>
                <a:schemeClr val="accent1"/>
              </a:buClr>
              <a:buSzPct val="70000"/>
              <a:tabLst/>
              <a:defRPr/>
            </a:pPr>
            <a:endParaRPr kumimoji="0" lang="ru-RU" sz="1800" b="0" i="0" u="none" strike="noStrike" kern="1200" cap="none" spc="0" normalizeH="0" baseline="0" noProof="0" dirty="0">
              <a:ln>
                <a:noFill/>
              </a:ln>
              <a:solidFill>
                <a:schemeClr val="tx2"/>
              </a:solidFill>
              <a:effectLst>
                <a:outerShdw blurRad="38100" dist="38100" dir="2700000" algn="tl">
                  <a:srgbClr val="000000">
                    <a:alpha val="43137"/>
                  </a:srgbClr>
                </a:outerShdw>
              </a:effectLst>
              <a:uLnTx/>
              <a:uFillTx/>
              <a:latin typeface="+mn-lt"/>
              <a:ea typeface="+mn-ea"/>
              <a:cs typeface="+mn-cs"/>
            </a:endParaRPr>
          </a:p>
        </p:txBody>
      </p:sp>
      <p:sp>
        <p:nvSpPr>
          <p:cNvPr id="8" name="Прямоугольник 7"/>
          <p:cNvSpPr/>
          <p:nvPr/>
        </p:nvSpPr>
        <p:spPr>
          <a:xfrm>
            <a:off x="748145" y="5682865"/>
            <a:ext cx="10487891" cy="923330"/>
          </a:xfrm>
          <a:prstGeom prst="rect">
            <a:avLst/>
          </a:prstGeom>
          <a:solidFill>
            <a:schemeClr val="bg2">
              <a:lumMod val="90000"/>
            </a:schemeClr>
          </a:solidFill>
          <a:ln w="38100">
            <a:solidFill>
              <a:srgbClr val="FF2D2D"/>
            </a:solidFill>
          </a:ln>
        </p:spPr>
        <p:txBody>
          <a:bodyPr wrap="square">
            <a:spAutoFit/>
          </a:bodyPr>
          <a:lstStyle/>
          <a:p>
            <a:pPr algn="ctr"/>
            <a:r>
              <a:rPr lang="ru-RU" dirty="0" smtClean="0">
                <a:solidFill>
                  <a:srgbClr val="FF0000"/>
                </a:solidFill>
              </a:rPr>
              <a:t>Глава 5.</a:t>
            </a:r>
            <a:r>
              <a:rPr lang="ru-RU" dirty="0" smtClean="0"/>
              <a:t> Обеспечение Охраны Окружающей Среды в Сфере Водоснабжения и Водоотведения  </a:t>
            </a:r>
            <a:r>
              <a:rPr lang="ru-RU" dirty="0" smtClean="0">
                <a:solidFill>
                  <a:srgbClr val="FF0000"/>
                </a:solidFill>
              </a:rPr>
              <a:t>признается утратившей силу, включая статьи 26,27,28,29.</a:t>
            </a:r>
          </a:p>
          <a:p>
            <a:pPr algn="ctr"/>
            <a:r>
              <a:rPr lang="ru-RU" dirty="0" smtClean="0">
                <a:solidFill>
                  <a:srgbClr val="FF0000"/>
                </a:solidFill>
              </a:rPr>
              <a:t>Вводится глава 5.1 </a:t>
            </a:r>
            <a:r>
              <a:rPr lang="ru-RU" dirty="0" smtClean="0"/>
              <a:t>Глава 5.1. Регулирование сброса сточных вод в ЦСВО (канализации) </a:t>
            </a:r>
            <a:endParaRPr lang="ru-R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0945" y="221655"/>
            <a:ext cx="11725565" cy="692742"/>
          </a:xfrm>
        </p:spPr>
        <p:txBody>
          <a:bodyPr>
            <a:noAutofit/>
          </a:bodyPr>
          <a:lstStyle/>
          <a:p>
            <a:pPr algn="ctr"/>
            <a:r>
              <a:rPr lang="ru-RU" sz="2400" dirty="0" smtClean="0"/>
              <a:t>Введение в 416-ФЗ понятий и требований, установленных Правилами холодного водоснабжения и водоотведения </a:t>
            </a:r>
            <a:endParaRPr lang="ru-RU" sz="2400" dirty="0"/>
          </a:p>
        </p:txBody>
      </p:sp>
      <p:sp>
        <p:nvSpPr>
          <p:cNvPr id="3" name="Содержимое 2"/>
          <p:cNvSpPr>
            <a:spLocks noGrp="1"/>
          </p:cNvSpPr>
          <p:nvPr>
            <p:ph idx="1"/>
          </p:nvPr>
        </p:nvSpPr>
        <p:spPr>
          <a:xfrm>
            <a:off x="2147456" y="3535431"/>
            <a:ext cx="9227272" cy="1341375"/>
          </a:xfrm>
          <a:ln w="28575">
            <a:solidFill>
              <a:srgbClr val="FF2D2D"/>
            </a:solidFill>
          </a:ln>
        </p:spPr>
        <p:txBody>
          <a:bodyPr>
            <a:noAutofit/>
          </a:bodyPr>
          <a:lstStyle/>
          <a:p>
            <a:pPr>
              <a:buNone/>
            </a:pPr>
            <a:r>
              <a:rPr lang="ru-RU" sz="1800" dirty="0" smtClean="0">
                <a:effectLst>
                  <a:outerShdw blurRad="38100" dist="38100" dir="2700000" algn="tl">
                    <a:srgbClr val="000000">
                      <a:alpha val="43137"/>
                    </a:srgbClr>
                  </a:outerShdw>
                </a:effectLst>
              </a:rPr>
              <a:t>Статья 21. Временное прекращение или ограничение водоснабжения, водоотведения, транспортировки воды и (или) сточных вод, отказ от исполнения обязательств по договору водоснабжения и (или) водоотведения дополняется нововведениями Правил ХВиВ, а именно:</a:t>
            </a:r>
          </a:p>
          <a:p>
            <a:pPr>
              <a:buNone/>
            </a:pPr>
            <a:r>
              <a:rPr lang="ru-RU" sz="1800" dirty="0" smtClean="0">
                <a:effectLst>
                  <a:outerShdw blurRad="38100" dist="38100" dir="2700000" algn="tl">
                    <a:srgbClr val="000000">
                      <a:alpha val="43137"/>
                    </a:srgbClr>
                  </a:outerShdw>
                </a:effectLst>
              </a:rPr>
              <a:t> </a:t>
            </a:r>
          </a:p>
        </p:txBody>
      </p:sp>
      <p:sp>
        <p:nvSpPr>
          <p:cNvPr id="4" name="Прямоугольник 3"/>
          <p:cNvSpPr/>
          <p:nvPr/>
        </p:nvSpPr>
        <p:spPr>
          <a:xfrm>
            <a:off x="2175146" y="5253916"/>
            <a:ext cx="3339060" cy="923330"/>
          </a:xfrm>
          <a:prstGeom prst="rect">
            <a:avLst/>
          </a:prstGeom>
          <a:ln w="28575">
            <a:solidFill>
              <a:srgbClr val="FF2D2D"/>
            </a:solidFill>
          </a:ln>
        </p:spPr>
        <p:txBody>
          <a:bodyPr wrap="square">
            <a:spAutoFit/>
          </a:bodyPr>
          <a:lstStyle/>
          <a:p>
            <a:pPr algn="ctr"/>
            <a:r>
              <a:rPr lang="ru-RU" dirty="0" smtClean="0">
                <a:effectLst>
                  <a:outerShdw blurRad="38100" dist="38100" dir="2700000" algn="tl">
                    <a:srgbClr val="000000">
                      <a:alpha val="43137"/>
                    </a:srgbClr>
                  </a:outerShdw>
                </a:effectLst>
              </a:rPr>
              <a:t>Пунктом 3)  Закрепляется определение  понятие «грубое  нарушение»</a:t>
            </a:r>
          </a:p>
        </p:txBody>
      </p:sp>
      <p:sp>
        <p:nvSpPr>
          <p:cNvPr id="5" name="Прямоугольник 4"/>
          <p:cNvSpPr/>
          <p:nvPr/>
        </p:nvSpPr>
        <p:spPr>
          <a:xfrm>
            <a:off x="5708073" y="5364751"/>
            <a:ext cx="5638939" cy="1200329"/>
          </a:xfrm>
          <a:prstGeom prst="rect">
            <a:avLst/>
          </a:prstGeom>
          <a:ln w="28575">
            <a:solidFill>
              <a:srgbClr val="FF2D2D"/>
            </a:solidFill>
          </a:ln>
        </p:spPr>
        <p:txBody>
          <a:bodyPr wrap="square">
            <a:spAutoFit/>
          </a:bodyPr>
          <a:lstStyle/>
          <a:p>
            <a:r>
              <a:rPr lang="ru-RU" dirty="0" smtClean="0">
                <a:effectLst>
                  <a:outerShdw blurRad="38100" dist="38100" dir="2700000" algn="tl">
                    <a:srgbClr val="000000">
                      <a:alpha val="43137"/>
                    </a:srgbClr>
                  </a:outerShdw>
                </a:effectLst>
              </a:rPr>
              <a:t>Пунктом 4)  Закрепляется понятие плана по обеспечению соблюдения требований к составу и свойствам сточных вод через установление к нему и плану снижения сбросов соответствующих требований</a:t>
            </a:r>
          </a:p>
        </p:txBody>
      </p:sp>
      <p:sp>
        <p:nvSpPr>
          <p:cNvPr id="7" name="Прямоугольник 6"/>
          <p:cNvSpPr/>
          <p:nvPr/>
        </p:nvSpPr>
        <p:spPr>
          <a:xfrm>
            <a:off x="1205285" y="1152280"/>
            <a:ext cx="5015424" cy="646331"/>
          </a:xfrm>
          <a:prstGeom prst="rect">
            <a:avLst/>
          </a:prstGeom>
          <a:ln w="28575">
            <a:solidFill>
              <a:srgbClr val="FF2D2D"/>
            </a:solidFill>
          </a:ln>
        </p:spPr>
        <p:txBody>
          <a:bodyPr wrap="square">
            <a:spAutoFit/>
          </a:bodyPr>
          <a:lstStyle/>
          <a:p>
            <a:pPr algn="ctr"/>
            <a:r>
              <a:rPr lang="ru-RU" dirty="0" smtClean="0">
                <a:effectLst>
                  <a:outerShdw blurRad="38100" dist="38100" dir="2700000" algn="tl">
                    <a:srgbClr val="000000">
                      <a:alpha val="43137"/>
                    </a:srgbClr>
                  </a:outerShdw>
                </a:effectLst>
              </a:rPr>
              <a:t>Статья 2. Основные понятия, используемые в настоящем Федеральном законе</a:t>
            </a:r>
          </a:p>
        </p:txBody>
      </p:sp>
      <p:sp>
        <p:nvSpPr>
          <p:cNvPr id="8" name="Прямоугольник 7"/>
          <p:cNvSpPr/>
          <p:nvPr/>
        </p:nvSpPr>
        <p:spPr>
          <a:xfrm>
            <a:off x="1275256" y="1914253"/>
            <a:ext cx="5582762" cy="1200329"/>
          </a:xfrm>
          <a:prstGeom prst="rect">
            <a:avLst/>
          </a:prstGeom>
          <a:ln w="28575">
            <a:solidFill>
              <a:srgbClr val="FF2D2D"/>
            </a:solidFill>
          </a:ln>
        </p:spPr>
        <p:txBody>
          <a:bodyPr wrap="square">
            <a:spAutoFit/>
          </a:bodyPr>
          <a:lstStyle/>
          <a:p>
            <a:r>
              <a:rPr lang="ru-RU" dirty="0" smtClean="0"/>
              <a:t>Закрепляются понятия введенные Правилами ХВиВ: </a:t>
            </a:r>
          </a:p>
          <a:p>
            <a:r>
              <a:rPr lang="ru-RU" dirty="0" smtClean="0"/>
              <a:t>локальное очистное сооружение</a:t>
            </a:r>
          </a:p>
          <a:p>
            <a:r>
              <a:rPr lang="ru-RU" dirty="0" smtClean="0"/>
              <a:t>нормативы состава сточных вод</a:t>
            </a:r>
          </a:p>
          <a:p>
            <a:r>
              <a:rPr lang="ru-RU" dirty="0" smtClean="0"/>
              <a:t>ЦСВО поселения или городского округа</a:t>
            </a:r>
          </a:p>
        </p:txBody>
      </p:sp>
      <p:sp>
        <p:nvSpPr>
          <p:cNvPr id="11" name="Выгнутая влево стрелка 10"/>
          <p:cNvSpPr/>
          <p:nvPr/>
        </p:nvSpPr>
        <p:spPr>
          <a:xfrm>
            <a:off x="817435" y="1468590"/>
            <a:ext cx="387928" cy="1216152"/>
          </a:xfrm>
          <a:prstGeom prst="curvedRightArrow">
            <a:avLst/>
          </a:prstGeom>
          <a:noFill/>
          <a:ln>
            <a:solidFill>
              <a:srgbClr val="FF2D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2" name="Выгнутая влево стрелка 11"/>
          <p:cNvSpPr/>
          <p:nvPr/>
        </p:nvSpPr>
        <p:spPr>
          <a:xfrm>
            <a:off x="1718005" y="4405845"/>
            <a:ext cx="387928" cy="1216152"/>
          </a:xfrm>
          <a:prstGeom prst="curvedRightArrow">
            <a:avLst/>
          </a:prstGeom>
          <a:noFill/>
          <a:ln>
            <a:solidFill>
              <a:srgbClr val="FF2D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3" name="Выгнутая вправо стрелка 12"/>
          <p:cNvSpPr/>
          <p:nvPr/>
        </p:nvSpPr>
        <p:spPr>
          <a:xfrm>
            <a:off x="11430136" y="4488891"/>
            <a:ext cx="498773" cy="1440873"/>
          </a:xfrm>
          <a:prstGeom prst="curvedLeftArrow">
            <a:avLst/>
          </a:prstGeom>
          <a:noFill/>
          <a:ln>
            <a:solidFill>
              <a:srgbClr val="FF2D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6400" y="569744"/>
            <a:ext cx="11582400" cy="838200"/>
          </a:xfrm>
        </p:spPr>
        <p:txBody>
          <a:bodyPr>
            <a:noAutofit/>
          </a:bodyPr>
          <a:lstStyle/>
          <a:p>
            <a:pPr algn="ctr"/>
            <a:r>
              <a:rPr lang="ru-RU" sz="2800" dirty="0" smtClean="0">
                <a:effectLst>
                  <a:outerShdw blurRad="38100" dist="38100" dir="2700000" algn="tl">
                    <a:srgbClr val="000000">
                      <a:alpha val="43137"/>
                    </a:srgbClr>
                  </a:outerShdw>
                  <a:reflection blurRad="12700" stA="48000" endA="300" endPos="55000" dir="5400000" sy="-90000" algn="bl" rotWithShape="0"/>
                </a:effectLst>
              </a:rPr>
              <a:t>Основные постулаты определяющие перспективу взаимоотношений ВКХ и абонентов</a:t>
            </a:r>
            <a:endParaRPr lang="ru-RU" sz="2800" dirty="0">
              <a:effectLst>
                <a:outerShdw blurRad="38100" dist="38100" dir="2700000" algn="tl">
                  <a:srgbClr val="000000">
                    <a:alpha val="43137"/>
                  </a:srgbClr>
                </a:outerShdw>
                <a:reflection blurRad="12700" stA="48000" endA="300" endPos="55000" dir="5400000" sy="-90000" algn="bl" rotWithShape="0"/>
              </a:effectLst>
            </a:endParaRPr>
          </a:p>
        </p:txBody>
      </p:sp>
      <p:sp>
        <p:nvSpPr>
          <p:cNvPr id="3" name="Содержимое 2"/>
          <p:cNvSpPr>
            <a:spLocks noGrp="1"/>
          </p:cNvSpPr>
          <p:nvPr>
            <p:ph idx="1"/>
          </p:nvPr>
        </p:nvSpPr>
        <p:spPr>
          <a:xfrm>
            <a:off x="406400" y="1666709"/>
            <a:ext cx="11582400" cy="4860700"/>
          </a:xfrm>
          <a:ln w="28575">
            <a:solidFill>
              <a:srgbClr val="FF2D2D"/>
            </a:solidFill>
          </a:ln>
        </p:spPr>
        <p:txBody>
          <a:bodyPr>
            <a:noAutofit/>
          </a:bodyPr>
          <a:lstStyle/>
          <a:p>
            <a:pPr>
              <a:lnSpc>
                <a:spcPts val="1800"/>
              </a:lnSpc>
              <a:buNone/>
            </a:pPr>
            <a:r>
              <a:rPr lang="ru-RU" sz="1800" dirty="0" smtClean="0">
                <a:effectLst>
                  <a:outerShdw blurRad="38100" dist="38100" dir="2700000" algn="tl">
                    <a:srgbClr val="000000">
                      <a:alpha val="43137"/>
                    </a:srgbClr>
                  </a:outerShdw>
                </a:effectLst>
              </a:rPr>
              <a:t>       Одновременно действуют и подлежат применению два вида требований (нормативов) к составу и свойствам сточных вод абонентов;</a:t>
            </a:r>
          </a:p>
          <a:p>
            <a:pPr lvl="0">
              <a:lnSpc>
                <a:spcPts val="1800"/>
              </a:lnSpc>
              <a:buNone/>
            </a:pPr>
            <a:r>
              <a:rPr lang="ru-RU" sz="1800" dirty="0" smtClean="0">
                <a:effectLst>
                  <a:outerShdw blurRad="38100" dist="38100" dir="2700000" algn="tl">
                    <a:srgbClr val="000000">
                      <a:alpha val="43137"/>
                    </a:srgbClr>
                  </a:outerShdw>
                </a:effectLst>
              </a:rPr>
              <a:t>       нормативы водоотведения по составу сточных вод, устанавливаемые в соответствии с Правилами № 167;</a:t>
            </a:r>
          </a:p>
          <a:p>
            <a:pPr lvl="0">
              <a:lnSpc>
                <a:spcPts val="1800"/>
              </a:lnSpc>
              <a:buNone/>
            </a:pPr>
            <a:r>
              <a:rPr lang="ru-RU" sz="1800" dirty="0" smtClean="0">
                <a:effectLst>
                  <a:outerShdw blurRad="38100" dist="38100" dir="2700000" algn="tl">
                    <a:srgbClr val="000000">
                      <a:alpha val="43137"/>
                    </a:srgbClr>
                  </a:outerShdw>
                </a:effectLst>
              </a:rPr>
              <a:t>       требования к составу и свойствам сточных вод абонентов, предусмотренные приложением № 5 к Правилам ХВиВ.</a:t>
            </a:r>
          </a:p>
          <a:p>
            <a:pPr>
              <a:lnSpc>
                <a:spcPts val="1800"/>
              </a:lnSpc>
              <a:buNone/>
            </a:pPr>
            <a:r>
              <a:rPr lang="ru-RU" sz="1800" dirty="0" smtClean="0">
                <a:effectLst>
                  <a:outerShdw blurRad="38100" dist="38100" dir="2700000" algn="tl">
                    <a:srgbClr val="000000">
                      <a:alpha val="43137"/>
                    </a:srgbClr>
                  </a:outerShdw>
                </a:effectLst>
              </a:rPr>
              <a:t>                   Указанные требования к составу и свойствам сточных вод абонентов имеют различную правовую природу и целевую направленность: нормативы водоотведения (сброса) по составу сточных вод направлены на предотвращение негативного воздействия на окружающую среду (водные объекты), а требования к составу и свойствам сточных вод абонентов, предусмотренные приложением № 5 к Правилам </a:t>
            </a:r>
            <a:r>
              <a:rPr lang="ru-RU" sz="1800" dirty="0" err="1" smtClean="0">
                <a:effectLst>
                  <a:outerShdw blurRad="38100" dist="38100" dir="2700000" algn="tl">
                    <a:srgbClr val="000000">
                      <a:alpha val="43137"/>
                    </a:srgbClr>
                  </a:outerShdw>
                </a:effectLst>
              </a:rPr>
              <a:t>ХВиВ</a:t>
            </a:r>
            <a:r>
              <a:rPr lang="ru-RU" sz="1800" dirty="0" smtClean="0">
                <a:effectLst>
                  <a:outerShdw blurRad="38100" dist="38100" dir="2700000" algn="tl">
                    <a:srgbClr val="000000">
                      <a:alpha val="43137"/>
                    </a:srgbClr>
                  </a:outerShdw>
                </a:effectLst>
              </a:rPr>
              <a:t>- на предотвращение негативного воздействия на централизованные системы водоотведения.</a:t>
            </a:r>
          </a:p>
          <a:p>
            <a:pPr algn="just">
              <a:lnSpc>
                <a:spcPts val="1800"/>
              </a:lnSpc>
              <a:buNone/>
            </a:pPr>
            <a:endParaRPr lang="ru-RU" sz="800" dirty="0" smtClean="0">
              <a:effectLst>
                <a:outerShdw blurRad="38100" dist="38100" dir="2700000" algn="tl">
                  <a:srgbClr val="000000">
                    <a:alpha val="43137"/>
                  </a:srgbClr>
                </a:outerShdw>
              </a:effectLst>
            </a:endParaRPr>
          </a:p>
          <a:p>
            <a:pPr algn="just">
              <a:lnSpc>
                <a:spcPts val="1800"/>
              </a:lnSpc>
              <a:buNone/>
            </a:pPr>
            <a:r>
              <a:rPr lang="ru-RU" sz="1800" dirty="0" smtClean="0">
                <a:effectLst>
                  <a:outerShdw blurRad="38100" dist="38100" dir="2700000" algn="tl">
                    <a:srgbClr val="000000">
                      <a:alpha val="43137"/>
                    </a:srgbClr>
                  </a:outerShdw>
                </a:effectLst>
              </a:rPr>
              <a:t>                   Экономическое стимулирование абонентов к соблюдению указанных требований (нормативов) обеспечивается взиманием организациями ВКХ двух самостоятельных видов платы;</a:t>
            </a:r>
          </a:p>
          <a:p>
            <a:pPr algn="just">
              <a:lnSpc>
                <a:spcPts val="1800"/>
              </a:lnSpc>
              <a:buNone/>
            </a:pPr>
            <a:r>
              <a:rPr lang="ru-RU" sz="1800" dirty="0" smtClean="0">
                <a:effectLst>
                  <a:outerShdw blurRad="38100" dist="38100" dir="2700000" algn="tl">
                    <a:srgbClr val="000000">
                      <a:alpha val="43137"/>
                    </a:srgbClr>
                  </a:outerShdw>
                </a:effectLst>
              </a:rPr>
              <a:t>      - платы за превышение нормативов водоотведения (сброса) по составу сточных вод, порядок исчисления и взимания которой в соответствии с Правилами № 167 и Постановлением № 1310 определяется нормативными правовыми актами субъектов Российской Федерации;</a:t>
            </a:r>
            <a:r>
              <a:rPr lang="ru-RU" sz="1800" dirty="0" smtClean="0">
                <a:effectLst>
                  <a:outerShdw blurRad="38100" dist="38100" dir="2700000" algn="tl">
                    <a:srgbClr val="000000">
                      <a:alpha val="43137"/>
                    </a:srgbClr>
                  </a:outerShdw>
                </a:effectLst>
                <a:ea typeface="Times New Roman"/>
                <a:cs typeface="Times New Roman"/>
              </a:rPr>
              <a:t> </a:t>
            </a:r>
          </a:p>
          <a:p>
            <a:pPr algn="just">
              <a:lnSpc>
                <a:spcPts val="1800"/>
              </a:lnSpc>
              <a:buNone/>
            </a:pPr>
            <a:r>
              <a:rPr lang="ru-RU" sz="1800" dirty="0" smtClean="0">
                <a:effectLst>
                  <a:outerShdw blurRad="38100" dist="38100" dir="2700000" algn="tl">
                    <a:srgbClr val="000000">
                      <a:alpha val="43137"/>
                    </a:srgbClr>
                  </a:outerShdw>
                </a:effectLst>
                <a:ea typeface="Times New Roman"/>
                <a:cs typeface="Times New Roman"/>
              </a:rPr>
              <a:t>      - платы за негативное воздействие на работу централизованной системы водоотведения, порядок расчета и взимания которой устанавливается Правилами ХВиВ.</a:t>
            </a:r>
            <a:endParaRPr lang="ru-RU" sz="1800" dirty="0">
              <a:effectLst>
                <a:outerShdw blurRad="38100" dist="38100" dir="2700000" algn="tl">
                  <a:srgbClr val="000000">
                    <a:alpha val="43137"/>
                  </a:srgbClr>
                </a:outerShdw>
              </a:effectLst>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81891" y="1098174"/>
            <a:ext cx="11236036" cy="2800767"/>
          </a:xfrm>
          <a:prstGeom prst="rect">
            <a:avLst/>
          </a:prstGeom>
          <a:ln>
            <a:solidFill>
              <a:srgbClr val="FF2D2D"/>
            </a:solidFill>
          </a:ln>
        </p:spPr>
        <p:txBody>
          <a:bodyPr wrap="square">
            <a:spAutoFit/>
          </a:bodyPr>
          <a:lstStyle/>
          <a:p>
            <a:r>
              <a:rPr lang="ru-RU" sz="1600" dirty="0" smtClean="0"/>
              <a:t>6.1. При исчислении платы за НВОС за сбросы ЗВ организациями, эксплуатирующими ЦСВО поселений или городских округов, при сбросе загрязняющих веществ, </a:t>
            </a:r>
            <a:r>
              <a:rPr lang="ru-RU" sz="1600" u="sng" dirty="0" smtClean="0"/>
              <a:t>не относящихся к веществам</a:t>
            </a:r>
            <a:r>
              <a:rPr lang="ru-RU" sz="1600" dirty="0" smtClean="0"/>
              <a:t>, для которых устанавливаются ТП НДТ в сфере ОСВ с использованием ЦСВО поселений или городских округов (далее - технологически нормируемые вещества), дополнительно к иным коэффициентам применяется коэффициент 0,5 (за исключением периода реализации организациями, эксплуатирующими ЦСВО поселений или городских округов, программ повышения экологической эффективности, планов мероприятий по охране окружающей среды).</a:t>
            </a:r>
          </a:p>
          <a:p>
            <a:r>
              <a:rPr lang="ru-RU" sz="1600" dirty="0" smtClean="0"/>
              <a:t>На период реализации организациями, эксплуатирующими ЦСВО поселений или городских округов, программ повышения экологической эффективности или планов мероприятий по охране окружающей среды при исчислении платы за НВОС при сбросах ЗВ в отношении всей массы сбросов загрязняющих веществ (за исключением массы сбросов ЗВ в пределах технологических нормативов) вместо коэффициентов, указанных в абзацах шестом и восьмом пункта 5 настоящей статьи, применяется коэффициент 1.";</a:t>
            </a:r>
          </a:p>
        </p:txBody>
      </p:sp>
      <p:sp>
        <p:nvSpPr>
          <p:cNvPr id="5" name="TextBox 4"/>
          <p:cNvSpPr txBox="1"/>
          <p:nvPr/>
        </p:nvSpPr>
        <p:spPr>
          <a:xfrm>
            <a:off x="374086" y="366583"/>
            <a:ext cx="11540828" cy="369332"/>
          </a:xfrm>
          <a:prstGeom prst="rect">
            <a:avLst/>
          </a:prstGeom>
          <a:noFill/>
        </p:spPr>
        <p:txBody>
          <a:bodyPr wrap="square" rtlCol="0">
            <a:spAutoFit/>
          </a:bodyPr>
          <a:lstStyle/>
          <a:p>
            <a:r>
              <a:rPr lang="ru-RU" b="1" dirty="0" smtClean="0">
                <a:solidFill>
                  <a:srgbClr val="FF0000"/>
                </a:solidFill>
              </a:rPr>
              <a:t>Статью 16.3. Порядок исчисления платы за негативное воздействие на окружающую среду </a:t>
            </a:r>
            <a:r>
              <a:rPr lang="ru-RU" b="1" dirty="0" smtClean="0"/>
              <a:t>дополнить п.п.:</a:t>
            </a:r>
            <a:endParaRPr lang="ru-RU" b="1" dirty="0" smtClean="0">
              <a:solidFill>
                <a:srgbClr val="FF0000"/>
              </a:solidFill>
            </a:endParaRPr>
          </a:p>
        </p:txBody>
      </p:sp>
      <p:sp>
        <p:nvSpPr>
          <p:cNvPr id="6" name="Прямоугольник 5"/>
          <p:cNvSpPr/>
          <p:nvPr/>
        </p:nvSpPr>
        <p:spPr>
          <a:xfrm>
            <a:off x="568036" y="3993869"/>
            <a:ext cx="11277600" cy="2554545"/>
          </a:xfrm>
          <a:prstGeom prst="rect">
            <a:avLst/>
          </a:prstGeom>
          <a:ln>
            <a:solidFill>
              <a:srgbClr val="FF2D2D"/>
            </a:solidFill>
          </a:ln>
        </p:spPr>
        <p:txBody>
          <a:bodyPr wrap="square">
            <a:spAutoFit/>
          </a:bodyPr>
          <a:lstStyle/>
          <a:p>
            <a:r>
              <a:rPr lang="ru-RU" sz="1600" dirty="0" smtClean="0"/>
              <a:t>12.1. Из суммы платы за НВОС при сбросе ЗВ организаций, эксплуатирующих ЦСВО поселений или городских округов, вычитаются затраты на реализацию мероприятий по снижению НВОС, включенных в программу повышения экологической эффективности или план мероприятий по охране окружающей среды, фактически произведенные указанными организациями, в пределах исчисленной платы за НВОС в отношении всех ЗВ, при сбросе которых указанными организациями вносится плата за НВОС, а также сумма, на которую в порядке, установленном законодательством Российской Федерации в сфере </a:t>
            </a:r>
            <a:r>
              <a:rPr lang="ru-RU" sz="1600" dirty="0" err="1" smtClean="0"/>
              <a:t>ВиВ</a:t>
            </a:r>
            <a:r>
              <a:rPr lang="ru-RU" sz="1600" dirty="0" smtClean="0"/>
              <a:t>, была снижена плата абонентов указанных организаций за сброс ЗВ в составе сточных вод сверх установленных нормативов состава сточных вод.</a:t>
            </a:r>
          </a:p>
          <a:p>
            <a:r>
              <a:rPr lang="ru-RU" sz="1600" dirty="0" smtClean="0"/>
              <a:t>Указанные затраты организаций, эксплуатирующих ЦСВО поселений или городских округов, и сумма, не учтенные при исчислении платы за НВОС в отчетном периоде, учитываются в последующие отчетные периоды, в том числе </a:t>
            </a:r>
            <a:r>
              <a:rPr lang="ru-RU" sz="1600" u="sng" dirty="0" smtClean="0"/>
              <a:t>за пределами сроков </a:t>
            </a:r>
            <a:r>
              <a:rPr lang="ru-RU" sz="1600" dirty="0" smtClean="0"/>
              <a:t>выполнения программы повышения экологической эффективности или плана мероприятий по ООС.»</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6400" y="96970"/>
            <a:ext cx="11340123" cy="838200"/>
          </a:xfrm>
        </p:spPr>
        <p:txBody>
          <a:bodyPr>
            <a:normAutofit/>
          </a:bodyPr>
          <a:lstStyle/>
          <a:p>
            <a:pPr algn="ctr"/>
            <a:r>
              <a:rPr lang="ru-RU" sz="2400" dirty="0" smtClean="0">
                <a:effectLst>
                  <a:outerShdw blurRad="38100" dist="38100" dir="2700000" algn="tl">
                    <a:srgbClr val="000000">
                      <a:alpha val="43137"/>
                    </a:srgbClr>
                  </a:outerShdw>
                  <a:reflection blurRad="12700" stA="48000" endA="300" endPos="55000" dir="5400000" sy="-90000" algn="bl" rotWithShape="0"/>
                </a:effectLst>
              </a:rPr>
              <a:t>Особенности установления нормативов состава сточных вод </a:t>
            </a:r>
            <a:endParaRPr lang="ru-RU" sz="2400" dirty="0">
              <a:effectLst>
                <a:outerShdw blurRad="38100" dist="38100" dir="2700000" algn="tl">
                  <a:srgbClr val="000000">
                    <a:alpha val="43137"/>
                  </a:srgbClr>
                </a:outerShdw>
                <a:reflection blurRad="12700" stA="48000" endA="300" endPos="55000" dir="5400000" sy="-90000" algn="bl" rotWithShape="0"/>
              </a:effectLst>
            </a:endParaRPr>
          </a:p>
        </p:txBody>
      </p:sp>
      <p:sp>
        <p:nvSpPr>
          <p:cNvPr id="3" name="Содержимое 2"/>
          <p:cNvSpPr>
            <a:spLocks noGrp="1"/>
          </p:cNvSpPr>
          <p:nvPr>
            <p:ph idx="1"/>
          </p:nvPr>
        </p:nvSpPr>
        <p:spPr>
          <a:xfrm>
            <a:off x="304798" y="5638948"/>
            <a:ext cx="11517741" cy="955816"/>
          </a:xfrm>
          <a:ln>
            <a:solidFill>
              <a:srgbClr val="FF2D2D"/>
            </a:solidFill>
          </a:ln>
        </p:spPr>
        <p:txBody>
          <a:bodyPr>
            <a:noAutofit/>
          </a:bodyPr>
          <a:lstStyle/>
          <a:p>
            <a:pPr>
              <a:buNone/>
            </a:pPr>
            <a:r>
              <a:rPr lang="ru-RU" sz="1600" dirty="0" smtClean="0"/>
              <a:t>3. Особенности установления нормативов состава сточных вод в отношении технологически нормируемых веществ устанавливаются правилами холодного водоснабжения и водоотведения, утвержденными Правительством Российской Федерации.</a:t>
            </a:r>
          </a:p>
        </p:txBody>
      </p:sp>
      <p:sp>
        <p:nvSpPr>
          <p:cNvPr id="4" name="TextBox 3"/>
          <p:cNvSpPr txBox="1"/>
          <p:nvPr/>
        </p:nvSpPr>
        <p:spPr>
          <a:xfrm>
            <a:off x="332521" y="1128608"/>
            <a:ext cx="11540828" cy="646331"/>
          </a:xfrm>
          <a:prstGeom prst="rect">
            <a:avLst/>
          </a:prstGeom>
          <a:noFill/>
        </p:spPr>
        <p:txBody>
          <a:bodyPr wrap="square" rtlCol="0">
            <a:spAutoFit/>
          </a:bodyPr>
          <a:lstStyle/>
          <a:p>
            <a:r>
              <a:rPr lang="ru-RU" b="1" dirty="0" smtClean="0">
                <a:solidFill>
                  <a:srgbClr val="C00000"/>
                </a:solidFill>
              </a:rPr>
              <a:t>Статья 30.1. Обеспечение требований к составу сточных вод, сбрасываемых абонентами в централизованные системы водоотведения (канализации)</a:t>
            </a:r>
            <a:endParaRPr lang="ru-RU" dirty="0"/>
          </a:p>
        </p:txBody>
      </p:sp>
      <p:sp>
        <p:nvSpPr>
          <p:cNvPr id="5" name="TextBox 4"/>
          <p:cNvSpPr txBox="1"/>
          <p:nvPr/>
        </p:nvSpPr>
        <p:spPr>
          <a:xfrm>
            <a:off x="401782" y="665006"/>
            <a:ext cx="1704109" cy="461665"/>
          </a:xfrm>
          <a:prstGeom prst="rect">
            <a:avLst/>
          </a:prstGeom>
          <a:noFill/>
        </p:spPr>
        <p:txBody>
          <a:bodyPr wrap="square" rtlCol="0">
            <a:spAutoFit/>
          </a:bodyPr>
          <a:lstStyle/>
          <a:p>
            <a:r>
              <a:rPr lang="ru-RU" sz="2400" dirty="0" smtClean="0">
                <a:effectLst>
                  <a:outerShdw blurRad="38100" dist="38100" dir="2700000" algn="tl">
                    <a:srgbClr val="000000">
                      <a:alpha val="43137"/>
                    </a:srgbClr>
                  </a:outerShdw>
                </a:effectLst>
              </a:rPr>
              <a:t>Глава 5.1.</a:t>
            </a:r>
            <a:endParaRPr lang="ru-RU" sz="2400" dirty="0">
              <a:effectLst>
                <a:outerShdw blurRad="38100" dist="38100" dir="2700000" algn="tl">
                  <a:srgbClr val="000000">
                    <a:alpha val="43137"/>
                  </a:srgbClr>
                </a:outerShdw>
              </a:effectLst>
            </a:endParaRPr>
          </a:p>
        </p:txBody>
      </p:sp>
      <p:sp>
        <p:nvSpPr>
          <p:cNvPr id="6" name="TextBox 5"/>
          <p:cNvSpPr txBox="1"/>
          <p:nvPr/>
        </p:nvSpPr>
        <p:spPr>
          <a:xfrm>
            <a:off x="304799" y="1870288"/>
            <a:ext cx="11499273" cy="1323439"/>
          </a:xfrm>
          <a:prstGeom prst="rect">
            <a:avLst/>
          </a:prstGeom>
          <a:noFill/>
          <a:ln>
            <a:solidFill>
              <a:srgbClr val="FF2D2D"/>
            </a:solidFill>
          </a:ln>
        </p:spPr>
        <p:txBody>
          <a:bodyPr wrap="square" rtlCol="0">
            <a:spAutoFit/>
          </a:bodyPr>
          <a:lstStyle/>
          <a:p>
            <a:r>
              <a:rPr lang="ru-RU" sz="1600" dirty="0" smtClean="0">
                <a:solidFill>
                  <a:srgbClr val="C00000"/>
                </a:solidFill>
              </a:rPr>
              <a:t>1. В целях охраны водных объектов от загрязнения </a:t>
            </a:r>
            <a:r>
              <a:rPr lang="ru-RU" sz="1600" dirty="0" smtClean="0"/>
              <a:t>для объектов абонентов организаций, осуществляющих водоотведение, за исключением жилых домов, многоквартирных домов (кроме нежилых помещений в многоквартирных домах, имеющих отдельные канализационные выпуски в централизованную систему водоотведения (канализации), иных объектов, определенных правилами холодного водоснабжения и водоотведения, утвержденными Правительством Российской Федерации, у</a:t>
            </a:r>
            <a:r>
              <a:rPr lang="ru-RU" sz="1600" dirty="0" smtClean="0">
                <a:solidFill>
                  <a:srgbClr val="FF0000"/>
                </a:solidFill>
              </a:rPr>
              <a:t>станавливаются</a:t>
            </a:r>
            <a:r>
              <a:rPr lang="ru-RU" sz="1600" dirty="0" smtClean="0"/>
              <a:t> нормативы состава сточных вод.</a:t>
            </a:r>
            <a:endParaRPr lang="ru-RU" sz="1600" dirty="0"/>
          </a:p>
        </p:txBody>
      </p:sp>
      <p:sp>
        <p:nvSpPr>
          <p:cNvPr id="7" name="Прямоугольник 6"/>
          <p:cNvSpPr/>
          <p:nvPr/>
        </p:nvSpPr>
        <p:spPr>
          <a:xfrm>
            <a:off x="304801" y="3508285"/>
            <a:ext cx="11485418" cy="1815882"/>
          </a:xfrm>
          <a:prstGeom prst="rect">
            <a:avLst/>
          </a:prstGeom>
          <a:ln>
            <a:solidFill>
              <a:srgbClr val="FF2D2D"/>
            </a:solidFill>
          </a:ln>
        </p:spPr>
        <p:txBody>
          <a:bodyPr wrap="square">
            <a:spAutoFit/>
          </a:bodyPr>
          <a:lstStyle/>
          <a:p>
            <a:r>
              <a:rPr lang="ru-RU" sz="1600" dirty="0" smtClean="0"/>
              <a:t> 2. Нормативы состава сточных вод устанавливаются органами местного самоуправления в соответствии с порядком, установленным правилами холодного водоснабжения и водоотведения, утвержденными Правительством Российской Федерации, на основании нормативов допустимых сбросов, установленных для объектов организаций, осуществляющих водоотведение, с учетом эффективности удаления загрязняющих веществ очистными сооружениями организаций, осуществляющих водоотведение. Показатели эффективности удаления загрязняющих веществ очистными сооружениями организаций, осуществляющих водоотведение, рассчитываются в соответствии с правилами холодного водоснабжения и водоотведения, утвержденными Правительством Российской Федерации.</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71055" y="1126339"/>
            <a:ext cx="11416145" cy="2308324"/>
          </a:xfrm>
          <a:prstGeom prst="rect">
            <a:avLst/>
          </a:prstGeom>
          <a:ln>
            <a:solidFill>
              <a:srgbClr val="FF2D2D"/>
            </a:solidFill>
          </a:ln>
        </p:spPr>
        <p:txBody>
          <a:bodyPr wrap="square">
            <a:spAutoFit/>
          </a:bodyPr>
          <a:lstStyle/>
          <a:p>
            <a:r>
              <a:rPr lang="ru-RU" sz="1600" dirty="0" smtClean="0"/>
              <a:t>4. Абоненты, допустившие превышение нормативов состава сточных вод два и более раза в течение двенадцати месяцев со дня первого превышения, и абоненты, допустившие однократное превышение нормативов состава сточных вод в три и более раза, обязаны в течение 90 календарных дней со дня уведомления абонента организацией, осуществляющей водоотведение, о таком нарушении разработать план снижения сбросов и утвердить его после согласования с территориальным органом федерального органа исполнительной власти, осуществляющего государственный экологический надзор (в случае, если объект абонента соответствует критериям определения объектов, подлежащих федеральному государственному экологическому надзору), или с уполномоченным органом исполнительной власти субъекта Российской Федерации (в иных случаях), а также с организацией, осуществляющей водоотведение, и реализовать план снижения сбросов в сроки, предусмотренные этим планом. Иные абоненты вправе разработать и утвердить план снижения сбросов.</a:t>
            </a:r>
          </a:p>
        </p:txBody>
      </p:sp>
      <p:sp>
        <p:nvSpPr>
          <p:cNvPr id="5" name="TextBox 4"/>
          <p:cNvSpPr txBox="1"/>
          <p:nvPr/>
        </p:nvSpPr>
        <p:spPr>
          <a:xfrm>
            <a:off x="374086" y="366583"/>
            <a:ext cx="11540828" cy="646331"/>
          </a:xfrm>
          <a:prstGeom prst="rect">
            <a:avLst/>
          </a:prstGeom>
          <a:noFill/>
        </p:spPr>
        <p:txBody>
          <a:bodyPr wrap="square" rtlCol="0">
            <a:spAutoFit/>
          </a:bodyPr>
          <a:lstStyle/>
          <a:p>
            <a:r>
              <a:rPr lang="ru-RU" b="1" dirty="0" smtClean="0">
                <a:solidFill>
                  <a:srgbClr val="C00000"/>
                </a:solidFill>
              </a:rPr>
              <a:t>Статья 30.1. Обеспечение требований к составу сточных вод, сбрасываемых абонентами в централизованные системы водоотведения (канализации)</a:t>
            </a:r>
            <a:endParaRPr lang="ru-RU" dirty="0"/>
          </a:p>
        </p:txBody>
      </p:sp>
      <p:sp>
        <p:nvSpPr>
          <p:cNvPr id="6" name="Прямоугольник 5"/>
          <p:cNvSpPr/>
          <p:nvPr/>
        </p:nvSpPr>
        <p:spPr>
          <a:xfrm>
            <a:off x="484909" y="4422818"/>
            <a:ext cx="11430000" cy="2308324"/>
          </a:xfrm>
          <a:prstGeom prst="rect">
            <a:avLst/>
          </a:prstGeom>
          <a:ln>
            <a:solidFill>
              <a:srgbClr val="FF2D2D"/>
            </a:solidFill>
          </a:ln>
        </p:spPr>
        <p:txBody>
          <a:bodyPr wrap="square">
            <a:spAutoFit/>
          </a:bodyPr>
          <a:lstStyle/>
          <a:p>
            <a:r>
              <a:rPr lang="ru-RU" sz="1600" dirty="0" smtClean="0"/>
              <a:t>6. План снижения сбросов абонента, допустившего превышение нормативов состава сточных вод, указанное в части 4 настоящей статьи, должен обеспечить предотвращение превышений указанным абонентом нормативов состава сточных вод по всем веществам, по которым были допущены превышения нормативов состава сточных вод, посредством реализации одного или нескольких из следующих мероприятий:</a:t>
            </a:r>
          </a:p>
          <a:p>
            <a:r>
              <a:rPr lang="ru-RU" sz="1600" dirty="0" smtClean="0"/>
              <a:t>1) строительство или модернизация локальных очистных сооружений и (или) очистка сточных вод абонента с использованием локальных очистных сооружений, принадлежащих третьим лицам;</a:t>
            </a:r>
          </a:p>
          <a:p>
            <a:r>
              <a:rPr lang="ru-RU" sz="1600" dirty="0" smtClean="0"/>
              <a:t>2) создание систем оборотного водоснабжения;</a:t>
            </a:r>
          </a:p>
          <a:p>
            <a:r>
              <a:rPr lang="ru-RU" sz="1600" dirty="0" smtClean="0"/>
              <a:t>3) внедрение технологий производства продукции (товаров), оказания услуг, проведения работ, обеспечивающих снижение концентрации загрязняющих веществ в сточных водах.</a:t>
            </a:r>
            <a:endParaRPr lang="ru-RU" sz="1600" dirty="0"/>
          </a:p>
        </p:txBody>
      </p:sp>
      <p:sp>
        <p:nvSpPr>
          <p:cNvPr id="7" name="Прямоугольник 6"/>
          <p:cNvSpPr/>
          <p:nvPr/>
        </p:nvSpPr>
        <p:spPr>
          <a:xfrm>
            <a:off x="512622" y="3632426"/>
            <a:ext cx="11346872" cy="584775"/>
          </a:xfrm>
          <a:prstGeom prst="rect">
            <a:avLst/>
          </a:prstGeom>
          <a:ln>
            <a:solidFill>
              <a:srgbClr val="FF2D2D"/>
            </a:solidFill>
          </a:ln>
        </p:spPr>
        <p:txBody>
          <a:bodyPr wrap="square">
            <a:spAutoFit/>
          </a:bodyPr>
          <a:lstStyle/>
          <a:p>
            <a:r>
              <a:rPr lang="ru-RU" sz="1600" dirty="0" smtClean="0"/>
              <a:t>5. Требования к содержанию плана снижения сбросов, порядок и сроки его согласования, основания для отказа в согласовании плана снижения сбросов устанавливаются Правительством Российской Федерации.</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6400" y="-69275"/>
            <a:ext cx="11582400" cy="1302321"/>
          </a:xfrm>
        </p:spPr>
        <p:txBody>
          <a:bodyPr>
            <a:noAutofit/>
          </a:bodyPr>
          <a:lstStyle/>
          <a:p>
            <a:pPr algn="ctr"/>
            <a:r>
              <a:rPr lang="ru-RU" sz="2000" dirty="0" smtClean="0">
                <a:effectLst>
                  <a:outerShdw blurRad="38100" dist="38100" dir="2700000" algn="tl">
                    <a:srgbClr val="000000">
                      <a:alpha val="43137"/>
                    </a:srgbClr>
                  </a:outerShdw>
                  <a:reflection blurRad="12700" stA="48000" endA="300" endPos="55000" dir="5400000" sy="-90000" algn="bl" rotWithShape="0"/>
                </a:effectLst>
              </a:rPr>
              <a:t>Статья 30.2. Исчисление платы за сброс загрязняющих веществ сверх установленных нормативов состава сточных вод и взимание указанной платы с абонентов</a:t>
            </a:r>
            <a:endParaRPr lang="ru-RU" sz="2000" dirty="0">
              <a:effectLst>
                <a:outerShdw blurRad="38100" dist="38100" dir="2700000" algn="tl">
                  <a:srgbClr val="000000">
                    <a:alpha val="43137"/>
                  </a:srgbClr>
                </a:outerShdw>
                <a:reflection blurRad="12700" stA="48000" endA="300" endPos="55000" dir="5400000" sy="-90000" algn="bl" rotWithShape="0"/>
              </a:effectLst>
            </a:endParaRPr>
          </a:p>
        </p:txBody>
      </p:sp>
      <p:sp>
        <p:nvSpPr>
          <p:cNvPr id="5" name="Прямоугольник 4"/>
          <p:cNvSpPr/>
          <p:nvPr/>
        </p:nvSpPr>
        <p:spPr>
          <a:xfrm>
            <a:off x="457200" y="1499363"/>
            <a:ext cx="11374582" cy="1815882"/>
          </a:xfrm>
          <a:prstGeom prst="rect">
            <a:avLst/>
          </a:prstGeom>
          <a:ln>
            <a:solidFill>
              <a:srgbClr val="FF2D2D"/>
            </a:solidFill>
          </a:ln>
        </p:spPr>
        <p:txBody>
          <a:bodyPr wrap="square">
            <a:spAutoFit/>
          </a:bodyPr>
          <a:lstStyle/>
          <a:p>
            <a:r>
              <a:rPr lang="ru-RU" sz="1600" dirty="0" smtClean="0"/>
              <a:t>1. В случае, если сточные воды, принимаемые от абонента в централизованную систему водоотведения (канализации), содержат загрязняющие вещества, концентрация которых превышает установленные нормативы состава сточных вод, абонент обязан внести организации, осуществляющей водоотведение, плату за сброс загрязняющих веществ в составе сточных вод сверх установленных нормативов состава сточных вод в порядке, установленном правилами холодного водоснабжения и водоотведения, утвержденными Правительством Российской Федерации. В отношении загрязняющих веществ, сброшенных в централизованную систему водоотведения, внесение абонентами платы за негативное воздействие на окружающую среду при сбросе загрязняющих веществ в составе сточных вод в водные объекты не осуществляется.</a:t>
            </a:r>
          </a:p>
        </p:txBody>
      </p:sp>
      <p:sp>
        <p:nvSpPr>
          <p:cNvPr id="6" name="Прямоугольник 5"/>
          <p:cNvSpPr/>
          <p:nvPr/>
        </p:nvSpPr>
        <p:spPr>
          <a:xfrm>
            <a:off x="568036" y="3771785"/>
            <a:ext cx="11263746" cy="2554545"/>
          </a:xfrm>
          <a:prstGeom prst="rect">
            <a:avLst/>
          </a:prstGeom>
          <a:ln>
            <a:solidFill>
              <a:srgbClr val="FF2D2D"/>
            </a:solidFill>
          </a:ln>
        </p:spPr>
        <p:txBody>
          <a:bodyPr wrap="square">
            <a:spAutoFit/>
          </a:bodyPr>
          <a:lstStyle/>
          <a:p>
            <a:r>
              <a:rPr lang="ru-RU" sz="1600" dirty="0" smtClean="0"/>
              <a:t>2. Порядок исчисления платы за сброс загрязняющих веществ в составе сточных вод сверх установленных нормативов состава сточных вод и порядок взимания указанной платы устанавливаются с учетом необходимости обеспечения компенсации платежей организации, осуществляющей водоотведение, за негативное воздействие на окружающую среду при сбросе загрязняющих веществ в составе сточных вод в водные объекты, расходов организации, осуществляющей водоотведение, на выполнение функций по исчислению платы за сброс загрязняющих веществ в составе сточных вод сверх установленных нормативов состава сточных вод, выставлению счетов и сбору с абонентов указанной платы, а также расходов на возмещение вреда, причиненного водному объекту, в случае невыявления абонента, допустившего сброс загрязняющих веществ сверх установленных нормативов состава сточных вод, или иного лица, допустившего сброс загрязняющих веществ в централизованную систему водоотведения (канализации), приведший к причинению вреда водному объекту.</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498764" y="0"/>
            <a:ext cx="11490036" cy="1233046"/>
          </a:xfrm>
        </p:spPr>
        <p:txBody>
          <a:bodyPr>
            <a:noAutofit/>
          </a:bodyPr>
          <a:lstStyle/>
          <a:p>
            <a:pPr algn="ctr"/>
            <a:r>
              <a:rPr lang="ru-RU" sz="2000" dirty="0" smtClean="0">
                <a:effectLst>
                  <a:outerShdw blurRad="38100" dist="38100" dir="2700000" algn="tl">
                    <a:srgbClr val="000000">
                      <a:alpha val="43137"/>
                    </a:srgbClr>
                  </a:outerShdw>
                  <a:reflection blurRad="12700" stA="48000" endA="300" endPos="55000" dir="5400000" sy="-90000" algn="bl" rotWithShape="0"/>
                </a:effectLst>
              </a:rPr>
              <a:t>Статья 30.2. Исчисление платы за сброс загрязняющих веществ сверх установленных нормативов состава сточных вод и взимание указанной платы с абонентов</a:t>
            </a:r>
            <a:endParaRPr lang="ru-RU" sz="2000" dirty="0">
              <a:effectLst>
                <a:outerShdw blurRad="38100" dist="38100" dir="2700000" algn="tl">
                  <a:srgbClr val="000000">
                    <a:alpha val="43137"/>
                  </a:srgbClr>
                </a:outerShdw>
                <a:reflection blurRad="12700" stA="48000" endA="300" endPos="55000" dir="5400000" sy="-90000" algn="bl" rotWithShape="0"/>
              </a:effectLst>
            </a:endParaRPr>
          </a:p>
        </p:txBody>
      </p:sp>
      <p:sp>
        <p:nvSpPr>
          <p:cNvPr id="5" name="Прямоугольник 4"/>
          <p:cNvSpPr/>
          <p:nvPr/>
        </p:nvSpPr>
        <p:spPr>
          <a:xfrm>
            <a:off x="609600" y="1693130"/>
            <a:ext cx="11125200" cy="1569660"/>
          </a:xfrm>
          <a:prstGeom prst="rect">
            <a:avLst/>
          </a:prstGeom>
          <a:ln>
            <a:solidFill>
              <a:srgbClr val="FF2D2D"/>
            </a:solidFill>
          </a:ln>
        </p:spPr>
        <p:txBody>
          <a:bodyPr wrap="square">
            <a:spAutoFit/>
          </a:bodyPr>
          <a:lstStyle/>
          <a:p>
            <a:r>
              <a:rPr lang="ru-RU" sz="1600" dirty="0" smtClean="0"/>
              <a:t> 3. В случае проведения абонентом организации, осуществляющей водоотведение, мероприятий по обеспечению предотвращения превышения им нормативов состава сточных вод, включенных в план снижения сбросов, указанный в части 4 статьи 30.1 настоящего Федерального закона, плата абонента за сброс загрязняющих веществ сверх установленных нормативов состава сточных вод уменьшается на величину фактически произведенных абонентом затрат на реализацию таких мероприятий в порядке, установленном правилами холодного водоснабжения и водоотведения, утвержденными Правительством Российской Федерации.</a:t>
            </a:r>
          </a:p>
        </p:txBody>
      </p:sp>
      <p:sp>
        <p:nvSpPr>
          <p:cNvPr id="6" name="Прямоугольник 5"/>
          <p:cNvSpPr/>
          <p:nvPr/>
        </p:nvSpPr>
        <p:spPr>
          <a:xfrm>
            <a:off x="595745" y="3868315"/>
            <a:ext cx="11180619" cy="1754326"/>
          </a:xfrm>
          <a:prstGeom prst="rect">
            <a:avLst/>
          </a:prstGeom>
          <a:ln>
            <a:solidFill>
              <a:srgbClr val="FF2D2D"/>
            </a:solidFill>
          </a:ln>
        </p:spPr>
        <p:txBody>
          <a:bodyPr wrap="square">
            <a:spAutoFit/>
          </a:bodyPr>
          <a:lstStyle/>
          <a:p>
            <a:r>
              <a:rPr lang="ru-RU" dirty="0" smtClean="0"/>
              <a:t>4. Средства, полученные организацией, осуществляющей водоотведение, в виде платы за сброс загрязняющих веществ сверх установленных нормативов состава сточных вод, используются на внесение платы за негативное воздействие на окружающую среду, возмещение вреда, причиненного водным объектам, а также в качестве источника финансирования инвестиционной программы организации, осуществляющей водоотведение, в части осуществления мероприятий по снижению негативного воздействия на окружающую среду.</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6400" y="107578"/>
            <a:ext cx="11582400" cy="838200"/>
          </a:xfrm>
        </p:spPr>
        <p:txBody>
          <a:bodyPr>
            <a:normAutofit/>
          </a:bodyPr>
          <a:lstStyle/>
          <a:p>
            <a:pPr algn="ctr"/>
            <a:r>
              <a:rPr lang="ru-RU" sz="2800" dirty="0" smtClean="0">
                <a:effectLst>
                  <a:outerShdw blurRad="38100" dist="38100" dir="2700000" algn="tl">
                    <a:srgbClr val="000000">
                      <a:alpha val="43137"/>
                    </a:srgbClr>
                  </a:outerShdw>
                  <a:reflection blurRad="12700" stA="48000" endA="300" endPos="55000" dir="5400000" sy="-90000" algn="bl" rotWithShape="0"/>
                </a:effectLst>
              </a:rPr>
              <a:t>Новая система нормирования</a:t>
            </a:r>
            <a:endParaRPr lang="ru-RU" sz="2800" dirty="0">
              <a:effectLst>
                <a:outerShdw blurRad="38100" dist="38100" dir="2700000" algn="tl">
                  <a:srgbClr val="000000">
                    <a:alpha val="43137"/>
                  </a:srgbClr>
                </a:outerShdw>
                <a:reflection blurRad="12700" stA="48000" endA="300" endPos="55000" dir="5400000" sy="-90000" algn="bl" rotWithShape="0"/>
              </a:effectLst>
            </a:endParaRPr>
          </a:p>
        </p:txBody>
      </p:sp>
      <p:sp>
        <p:nvSpPr>
          <p:cNvPr id="4" name="TextBox 3"/>
          <p:cNvSpPr txBox="1"/>
          <p:nvPr/>
        </p:nvSpPr>
        <p:spPr>
          <a:xfrm>
            <a:off x="4114800" y="1385048"/>
            <a:ext cx="4437529" cy="646331"/>
          </a:xfrm>
          <a:prstGeom prst="rect">
            <a:avLst/>
          </a:prstGeom>
          <a:solidFill>
            <a:srgbClr val="CCECFF"/>
          </a:solidFill>
        </p:spPr>
        <p:txBody>
          <a:bodyPr wrap="square" rtlCol="0">
            <a:spAutoFit/>
          </a:bodyPr>
          <a:lstStyle/>
          <a:p>
            <a:pPr algn="ctr"/>
            <a:r>
              <a:rPr lang="ru-RU" sz="3600" dirty="0" smtClean="0">
                <a:effectLst>
                  <a:outerShdw blurRad="38100" dist="38100" dir="2700000" algn="tl">
                    <a:srgbClr val="000000">
                      <a:alpha val="43137"/>
                    </a:srgbClr>
                  </a:outerShdw>
                </a:effectLst>
              </a:rPr>
              <a:t>Организация ВКХ</a:t>
            </a:r>
            <a:endParaRPr lang="ru-RU" sz="3600" dirty="0">
              <a:effectLst>
                <a:outerShdw blurRad="38100" dist="38100" dir="2700000" algn="tl">
                  <a:srgbClr val="000000">
                    <a:alpha val="43137"/>
                  </a:srgbClr>
                </a:outerShdw>
              </a:effectLst>
            </a:endParaRPr>
          </a:p>
        </p:txBody>
      </p:sp>
      <p:sp>
        <p:nvSpPr>
          <p:cNvPr id="5" name="TextBox 4"/>
          <p:cNvSpPr txBox="1"/>
          <p:nvPr/>
        </p:nvSpPr>
        <p:spPr>
          <a:xfrm>
            <a:off x="470647" y="2608727"/>
            <a:ext cx="5136777" cy="1015663"/>
          </a:xfrm>
          <a:prstGeom prst="rect">
            <a:avLst/>
          </a:prstGeom>
          <a:solidFill>
            <a:srgbClr val="85DFFF"/>
          </a:solidFill>
        </p:spPr>
        <p:txBody>
          <a:bodyPr wrap="square" rtlCol="0">
            <a:spAutoFit/>
          </a:bodyPr>
          <a:lstStyle/>
          <a:p>
            <a:pPr algn="ctr"/>
            <a:r>
              <a:rPr lang="ru-RU" sz="2000" dirty="0" smtClean="0">
                <a:effectLst>
                  <a:outerShdw blurRad="38100" dist="38100" dir="2700000" algn="tl">
                    <a:srgbClr val="000000">
                      <a:alpha val="43137"/>
                    </a:srgbClr>
                  </a:outerShdw>
                </a:effectLst>
              </a:rPr>
              <a:t>Технологические нормативы на основе НДТ, устанавливаются в соответствии с проектом  постановлением Правительства РФ</a:t>
            </a:r>
            <a:endParaRPr lang="ru-RU" sz="2000" dirty="0">
              <a:effectLst>
                <a:outerShdw blurRad="38100" dist="38100" dir="2700000" algn="tl">
                  <a:srgbClr val="000000">
                    <a:alpha val="43137"/>
                  </a:srgbClr>
                </a:outerShdw>
              </a:effectLst>
            </a:endParaRPr>
          </a:p>
        </p:txBody>
      </p:sp>
      <p:sp>
        <p:nvSpPr>
          <p:cNvPr id="6" name="TextBox 5"/>
          <p:cNvSpPr txBox="1"/>
          <p:nvPr/>
        </p:nvSpPr>
        <p:spPr>
          <a:xfrm>
            <a:off x="6225988" y="2608727"/>
            <a:ext cx="5392271" cy="923330"/>
          </a:xfrm>
          <a:prstGeom prst="rect">
            <a:avLst/>
          </a:prstGeom>
          <a:solidFill>
            <a:schemeClr val="bg2">
              <a:lumMod val="75000"/>
            </a:schemeClr>
          </a:solidFill>
        </p:spPr>
        <p:txBody>
          <a:bodyPr wrap="square" rtlCol="0">
            <a:spAutoFit/>
          </a:bodyPr>
          <a:lstStyle/>
          <a:p>
            <a:pPr algn="ctr"/>
            <a:r>
              <a:rPr lang="ru-RU" dirty="0" smtClean="0">
                <a:effectLst>
                  <a:outerShdw blurRad="38100" dist="38100" dir="2700000" algn="tl">
                    <a:srgbClr val="000000">
                      <a:alpha val="43137"/>
                    </a:srgbClr>
                  </a:outerShdw>
                </a:effectLst>
              </a:rPr>
              <a:t>НДС в соответствии с результатами инвентаризации сбросов сточных вод для установления нормативов по составу сточных вод для абонентов ЦСВ</a:t>
            </a:r>
            <a:endParaRPr lang="ru-RU" dirty="0">
              <a:effectLst>
                <a:outerShdw blurRad="38100" dist="38100" dir="2700000" algn="tl">
                  <a:srgbClr val="000000">
                    <a:alpha val="43137"/>
                  </a:srgbClr>
                </a:outerShdw>
              </a:effectLst>
            </a:endParaRPr>
          </a:p>
        </p:txBody>
      </p:sp>
      <p:sp>
        <p:nvSpPr>
          <p:cNvPr id="7" name="TextBox 6"/>
          <p:cNvSpPr txBox="1"/>
          <p:nvPr/>
        </p:nvSpPr>
        <p:spPr>
          <a:xfrm>
            <a:off x="524435" y="4455449"/>
            <a:ext cx="5002306" cy="1323439"/>
          </a:xfrm>
          <a:prstGeom prst="rect">
            <a:avLst/>
          </a:prstGeom>
          <a:solidFill>
            <a:srgbClr val="85DFFF"/>
          </a:solidFill>
        </p:spPr>
        <p:txBody>
          <a:bodyPr wrap="square" rtlCol="0">
            <a:spAutoFit/>
          </a:bodyPr>
          <a:lstStyle/>
          <a:p>
            <a:pPr algn="ctr"/>
            <a:r>
              <a:rPr lang="ru-RU" sz="2000" dirty="0" smtClean="0">
                <a:effectLst>
                  <a:outerShdw blurRad="38100" dist="38100" dir="2700000" algn="tl">
                    <a:srgbClr val="000000">
                      <a:alpha val="43137"/>
                    </a:srgbClr>
                  </a:outerShdw>
                </a:effectLst>
              </a:rPr>
              <a:t>Плата за НВОС в соответствии с действующим законодательством и НПА осуществляется при превышении Технологических нормативов</a:t>
            </a:r>
            <a:endParaRPr lang="ru-RU" sz="2000" dirty="0">
              <a:effectLst>
                <a:outerShdw blurRad="38100" dist="38100" dir="2700000" algn="tl">
                  <a:srgbClr val="000000">
                    <a:alpha val="43137"/>
                  </a:srgbClr>
                </a:outerShdw>
              </a:effectLst>
            </a:endParaRPr>
          </a:p>
        </p:txBody>
      </p:sp>
      <p:sp>
        <p:nvSpPr>
          <p:cNvPr id="8" name="TextBox 7"/>
          <p:cNvSpPr txBox="1"/>
          <p:nvPr/>
        </p:nvSpPr>
        <p:spPr>
          <a:xfrm>
            <a:off x="6230471" y="4415108"/>
            <a:ext cx="5401235" cy="1477328"/>
          </a:xfrm>
          <a:prstGeom prst="rect">
            <a:avLst/>
          </a:prstGeom>
          <a:solidFill>
            <a:schemeClr val="bg2">
              <a:lumMod val="75000"/>
            </a:schemeClr>
          </a:solidFill>
        </p:spPr>
        <p:txBody>
          <a:bodyPr wrap="square" rtlCol="0">
            <a:spAutoFit/>
          </a:bodyPr>
          <a:lstStyle/>
          <a:p>
            <a:pPr algn="ctr"/>
            <a:r>
              <a:rPr lang="ru-RU" dirty="0" smtClean="0">
                <a:effectLst>
                  <a:outerShdw blurRad="38100" dist="38100" dir="2700000" algn="tl">
                    <a:srgbClr val="000000">
                      <a:alpha val="43137"/>
                    </a:srgbClr>
                  </a:outerShdw>
                </a:effectLst>
              </a:rPr>
              <a:t>Плата за НВОС осуществляется  по факту превышения НДС в соответствии с действующим законодательством «симметрично» с платой абонентов за НВОС при превышении нормативов по составу сточных вод</a:t>
            </a:r>
            <a:endParaRPr lang="ru-RU" dirty="0">
              <a:effectLst>
                <a:outerShdw blurRad="38100" dist="38100" dir="2700000" algn="tl">
                  <a:srgbClr val="000000">
                    <a:alpha val="43137"/>
                  </a:srgbClr>
                </a:outerShdw>
              </a:effectLst>
            </a:endParaRPr>
          </a:p>
        </p:txBody>
      </p:sp>
      <p:sp>
        <p:nvSpPr>
          <p:cNvPr id="9" name="Стрелка вниз 8"/>
          <p:cNvSpPr/>
          <p:nvPr/>
        </p:nvSpPr>
        <p:spPr>
          <a:xfrm rot="3603296">
            <a:off x="2926247" y="1411787"/>
            <a:ext cx="484632" cy="129940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Стрелка вниз 9"/>
          <p:cNvSpPr/>
          <p:nvPr/>
        </p:nvSpPr>
        <p:spPr>
          <a:xfrm rot="17898065">
            <a:off x="9307634" y="1376340"/>
            <a:ext cx="484632" cy="131484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Стрелка вниз 10"/>
          <p:cNvSpPr/>
          <p:nvPr/>
        </p:nvSpPr>
        <p:spPr>
          <a:xfrm>
            <a:off x="2380133" y="3778623"/>
            <a:ext cx="484632" cy="5513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Стрелка вниз 11"/>
          <p:cNvSpPr/>
          <p:nvPr/>
        </p:nvSpPr>
        <p:spPr>
          <a:xfrm>
            <a:off x="9861179" y="3756211"/>
            <a:ext cx="484632" cy="55133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6400" y="263230"/>
            <a:ext cx="11582400" cy="838200"/>
          </a:xfrm>
        </p:spPr>
        <p:txBody>
          <a:bodyPr>
            <a:normAutofit fontScale="90000"/>
          </a:bodyPr>
          <a:lstStyle/>
          <a:p>
            <a:pPr algn="ctr"/>
            <a:r>
              <a:rPr lang="ru-RU" sz="2400" dirty="0" smtClean="0">
                <a:effectLst>
                  <a:outerShdw blurRad="38100" dist="38100" dir="2700000" algn="tl">
                    <a:srgbClr val="000000">
                      <a:alpha val="43137"/>
                    </a:srgbClr>
                  </a:outerShdw>
                  <a:reflection blurRad="12700" stA="48000" endA="300" endPos="55000" dir="5400000" sy="-90000" algn="bl" rotWithShape="0"/>
                </a:effectLst>
              </a:rPr>
              <a:t>Статья 30.3. Контроль состава и свойств сточных вод абонента, выполнения абонентом плана снижения сбросов</a:t>
            </a:r>
            <a:br>
              <a:rPr lang="ru-RU" sz="2400" dirty="0" smtClean="0">
                <a:effectLst>
                  <a:outerShdw blurRad="38100" dist="38100" dir="2700000" algn="tl">
                    <a:srgbClr val="000000">
                      <a:alpha val="43137"/>
                    </a:srgbClr>
                  </a:outerShdw>
                  <a:reflection blurRad="12700" stA="48000" endA="300" endPos="55000" dir="5400000" sy="-90000" algn="bl" rotWithShape="0"/>
                </a:effectLst>
              </a:rPr>
            </a:br>
            <a:endParaRPr lang="ru-RU" sz="2400" dirty="0">
              <a:effectLst>
                <a:outerShdw blurRad="38100" dist="38100" dir="2700000" algn="tl">
                  <a:srgbClr val="000000">
                    <a:alpha val="43137"/>
                  </a:srgbClr>
                </a:outerShdw>
                <a:reflection blurRad="12700" stA="48000" endA="300" endPos="55000" dir="5400000" sy="-90000" algn="bl" rotWithShape="0"/>
              </a:effectLst>
            </a:endParaRPr>
          </a:p>
        </p:txBody>
      </p:sp>
      <p:sp>
        <p:nvSpPr>
          <p:cNvPr id="4" name="Прямоугольник 3"/>
          <p:cNvSpPr/>
          <p:nvPr/>
        </p:nvSpPr>
        <p:spPr>
          <a:xfrm>
            <a:off x="471055" y="1208408"/>
            <a:ext cx="11263745" cy="830997"/>
          </a:xfrm>
          <a:prstGeom prst="rect">
            <a:avLst/>
          </a:prstGeom>
          <a:ln>
            <a:solidFill>
              <a:srgbClr val="FF2D2D"/>
            </a:solidFill>
          </a:ln>
        </p:spPr>
        <p:txBody>
          <a:bodyPr wrap="square">
            <a:spAutoFit/>
          </a:bodyPr>
          <a:lstStyle/>
          <a:p>
            <a:r>
              <a:rPr lang="ru-RU" sz="1600" dirty="0" smtClean="0"/>
              <a:t> 1. Контроль состава и свойств сточных вод, сбрасываемых абонентом в централизованную систему водоотведения (канализации), осуществляется организацией, осуществляющей водоотведение, либо уполномоченной ею организацией в порядке, установленном Правительством Российской Федерации.</a:t>
            </a:r>
          </a:p>
        </p:txBody>
      </p:sp>
      <p:sp>
        <p:nvSpPr>
          <p:cNvPr id="5" name="Прямоугольник 4"/>
          <p:cNvSpPr/>
          <p:nvPr/>
        </p:nvSpPr>
        <p:spPr>
          <a:xfrm>
            <a:off x="443345" y="2483270"/>
            <a:ext cx="11277600" cy="1569660"/>
          </a:xfrm>
          <a:prstGeom prst="rect">
            <a:avLst/>
          </a:prstGeom>
          <a:ln>
            <a:solidFill>
              <a:srgbClr val="FF2D2D"/>
            </a:solidFill>
          </a:ln>
        </p:spPr>
        <p:txBody>
          <a:bodyPr wrap="square">
            <a:spAutoFit/>
          </a:bodyPr>
          <a:lstStyle/>
          <a:p>
            <a:r>
              <a:rPr lang="ru-RU" sz="1600" dirty="0" smtClean="0"/>
              <a:t>2. В целях обеспечения контроля состава и свойств сточных вод абонентов абоненты, категории которых определены правилами холодного водоснабжения и водоотведения, утвержденными Правительством Российской Федерации, подают в организацию, осуществляющую водоотведение, декларацию о составе и свойствах сточных вод, сбрасываемых абонентом в централизованную систему водоотведения (канализации), в которой, в частности, указываются фактические состав и свойства сточных вод абонента, определяемые в порядке, установленном правилами холодного водоснабжения и водоотведения, утвержденными Правительством Российской Федерации.</a:t>
            </a:r>
          </a:p>
        </p:txBody>
      </p:sp>
      <p:sp>
        <p:nvSpPr>
          <p:cNvPr id="6" name="Прямоугольник 5"/>
          <p:cNvSpPr/>
          <p:nvPr/>
        </p:nvSpPr>
        <p:spPr>
          <a:xfrm>
            <a:off x="471055" y="4450376"/>
            <a:ext cx="11291454" cy="1815882"/>
          </a:xfrm>
          <a:prstGeom prst="rect">
            <a:avLst/>
          </a:prstGeom>
          <a:ln>
            <a:solidFill>
              <a:srgbClr val="FF2D2D"/>
            </a:solidFill>
          </a:ln>
        </p:spPr>
        <p:txBody>
          <a:bodyPr wrap="square">
            <a:spAutoFit/>
          </a:bodyPr>
          <a:lstStyle/>
          <a:p>
            <a:r>
              <a:rPr lang="ru-RU" sz="1600" dirty="0" smtClean="0"/>
              <a:t>3. Анализ проб сточных вод осуществляется юридическими лицами, индивидуальными предпринимателями, аккредитованными в соответствии с законодательством Российской Федерации об аккредитации в национальной системе аккредитации. Территориальные органы федерального органа исполнительной власти, осуществляющего государственный экологический надзор (в случае, если объект абонента соответствует критериям определения объектов, подлежащих федеральному государственному экологическому надзору), или органы исполнительной власти субъектов Российской Федерации (в иных случаях) вправе использовать данные анализа проб сточных вод при проведении проверок в рамках осуществления государственного контроля (надзора).</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type="title"/>
          </p:nvPr>
        </p:nvSpPr>
        <p:spPr>
          <a:xfrm>
            <a:off x="406400" y="277085"/>
            <a:ext cx="11582400" cy="838200"/>
          </a:xfrm>
        </p:spPr>
        <p:txBody>
          <a:bodyPr>
            <a:normAutofit fontScale="90000"/>
          </a:bodyPr>
          <a:lstStyle/>
          <a:p>
            <a:pPr algn="ctr"/>
            <a:r>
              <a:rPr lang="ru-RU" sz="2400" dirty="0" smtClean="0">
                <a:effectLst>
                  <a:outerShdw blurRad="38100" dist="38100" dir="2700000" algn="tl">
                    <a:srgbClr val="000000">
                      <a:alpha val="43137"/>
                    </a:srgbClr>
                  </a:outerShdw>
                  <a:reflection blurRad="12700" stA="48000" endA="300" endPos="55000" dir="5400000" sy="-90000" algn="bl" rotWithShape="0"/>
                </a:effectLst>
              </a:rPr>
              <a:t>Статья 30.3. Контроль состава и свойств сточных вод абонента, выполнения абонентом плана снижения сбросов</a:t>
            </a:r>
            <a:br>
              <a:rPr lang="ru-RU" sz="2400" dirty="0" smtClean="0">
                <a:effectLst>
                  <a:outerShdw blurRad="38100" dist="38100" dir="2700000" algn="tl">
                    <a:srgbClr val="000000">
                      <a:alpha val="43137"/>
                    </a:srgbClr>
                  </a:outerShdw>
                  <a:reflection blurRad="12700" stA="48000" endA="300" endPos="55000" dir="5400000" sy="-90000" algn="bl" rotWithShape="0"/>
                </a:effectLst>
              </a:rPr>
            </a:br>
            <a:endParaRPr lang="ru-RU" sz="2400" dirty="0">
              <a:effectLst>
                <a:outerShdw blurRad="38100" dist="38100" dir="2700000" algn="tl">
                  <a:srgbClr val="000000">
                    <a:alpha val="43137"/>
                  </a:srgbClr>
                </a:outerShdw>
                <a:reflection blurRad="12700" stA="48000" endA="300" endPos="55000" dir="5400000" sy="-90000" algn="bl" rotWithShape="0"/>
              </a:effectLst>
            </a:endParaRPr>
          </a:p>
        </p:txBody>
      </p:sp>
      <p:sp>
        <p:nvSpPr>
          <p:cNvPr id="7" name="Прямоугольник 6"/>
          <p:cNvSpPr/>
          <p:nvPr/>
        </p:nvSpPr>
        <p:spPr>
          <a:xfrm>
            <a:off x="651163" y="1250579"/>
            <a:ext cx="11000509" cy="3539430"/>
          </a:xfrm>
          <a:prstGeom prst="rect">
            <a:avLst/>
          </a:prstGeom>
          <a:ln>
            <a:solidFill>
              <a:srgbClr val="FF2D2D"/>
            </a:solidFill>
          </a:ln>
        </p:spPr>
        <p:txBody>
          <a:bodyPr wrap="square">
            <a:spAutoFit/>
          </a:bodyPr>
          <a:lstStyle/>
          <a:p>
            <a:r>
              <a:rPr lang="ru-RU" sz="1600" dirty="0" smtClean="0"/>
              <a:t>4. В случае, если у абонента, указанного в части 4 статьи 30.1 настоящего Федерального закона, по истечении 90 календарных дней со дня уведомления абонента организацией, осуществляющей водоотведение, о превышении нормативов состава сточных вод два и более раза в течение двенадцати месяцев со дня первого превышения или об однократном превышении нормативов состава сточных вод в три и более раза отсутствует разработанный и утвержденный в установленном порядке план снижения сбросов, а также в случае неисполнения таким абонентом плана снижения сбросов в установленный этим планом срок или в случае неоднократного (два раза в течение одного года) </a:t>
            </a:r>
            <a:r>
              <a:rPr lang="ru-RU" sz="1600" dirty="0" err="1" smtClean="0"/>
              <a:t>недопуска</a:t>
            </a:r>
            <a:r>
              <a:rPr lang="ru-RU" sz="1600" dirty="0" smtClean="0"/>
              <a:t> абонентом представителей организации, осуществляющей водоотведение, к месту отбора проб сточных вод, отводимых абонентами в централизованную систему водоотведения (канализации), для проведения в установленном порядке контроля их состава и свойств организация, осуществляющая водоотведение, в течение пятнадцати календарных дней по истечении указанных сроков или с даты второго </a:t>
            </a:r>
            <a:r>
              <a:rPr lang="ru-RU" sz="1600" dirty="0" err="1" smtClean="0"/>
              <a:t>недопуска</a:t>
            </a:r>
            <a:r>
              <a:rPr lang="ru-RU" sz="1600" dirty="0" smtClean="0"/>
              <a:t> информирует об этом территориальные органы федерального органа исполнительной власти, осуществляющего государственный экологический надзор (в случае, если объект абонента соответствует критериям определения объектов, подлежащих федеральному государственному экологическому надзору), или органы исполнительной власти субъектов Российской Федерации (в иных случаях).</a:t>
            </a:r>
          </a:p>
        </p:txBody>
      </p:sp>
      <p:sp>
        <p:nvSpPr>
          <p:cNvPr id="8" name="Прямоугольник 7"/>
          <p:cNvSpPr/>
          <p:nvPr/>
        </p:nvSpPr>
        <p:spPr>
          <a:xfrm>
            <a:off x="637309" y="5128968"/>
            <a:ext cx="11042073" cy="1077218"/>
          </a:xfrm>
          <a:prstGeom prst="rect">
            <a:avLst/>
          </a:prstGeom>
          <a:ln>
            <a:solidFill>
              <a:srgbClr val="FF2D2D"/>
            </a:solidFill>
          </a:ln>
        </p:spPr>
        <p:txBody>
          <a:bodyPr wrap="square">
            <a:spAutoFit/>
          </a:bodyPr>
          <a:lstStyle/>
          <a:p>
            <a:r>
              <a:rPr lang="ru-RU" sz="1600" dirty="0" smtClean="0"/>
              <a:t>5. Информация, указанная в части 4 настоящей статьи, является основанием для проведения территориальным органом федерального органа исполнительной власти, осуществляющего государственный экологический надзор, или органом исполнительной власти субъекта Российской Федерации проверки абонента, привлечения его к ответственности в порядке, установленном законодательством Российской Федерации.";</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36094" y="1392703"/>
          <a:ext cx="10972804" cy="53175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9861454" y="1603716"/>
            <a:ext cx="1969494" cy="1200329"/>
          </a:xfrm>
          <a:prstGeom prst="rect">
            <a:avLst/>
          </a:prstGeom>
          <a:noFill/>
          <a:ln w="28575">
            <a:solidFill>
              <a:srgbClr val="FF0000"/>
            </a:solidFill>
          </a:ln>
        </p:spPr>
        <p:txBody>
          <a:bodyPr wrap="square" rtlCol="0">
            <a:spAutoFit/>
          </a:bodyPr>
          <a:lstStyle/>
          <a:p>
            <a:pPr algn="ctr"/>
            <a:r>
              <a:rPr lang="ru-RU" dirty="0" smtClean="0">
                <a:effectLst>
                  <a:outerShdw blurRad="38100" dist="38100" dir="2700000" algn="tl">
                    <a:srgbClr val="000000">
                      <a:alpha val="43137"/>
                    </a:srgbClr>
                  </a:outerShdw>
                </a:effectLst>
              </a:rPr>
              <a:t>Признать утратившим силу, наряду с </a:t>
            </a:r>
          </a:p>
          <a:p>
            <a:pPr algn="ctr"/>
            <a:r>
              <a:rPr lang="ru-RU" dirty="0" smtClean="0">
                <a:effectLst>
                  <a:outerShdw blurRad="38100" dist="38100" dir="2700000" algn="tl">
                    <a:srgbClr val="000000">
                      <a:alpha val="43137"/>
                    </a:srgbClr>
                  </a:outerShdw>
                </a:effectLst>
              </a:rPr>
              <a:t>ППРФ № 167</a:t>
            </a:r>
            <a:endParaRPr lang="ru-RU" dirty="0">
              <a:effectLst>
                <a:outerShdw blurRad="38100" dist="38100" dir="2700000" algn="tl">
                  <a:srgbClr val="000000">
                    <a:alpha val="43137"/>
                  </a:srgbClr>
                </a:outerShdw>
              </a:effectLst>
            </a:endParaRPr>
          </a:p>
        </p:txBody>
      </p:sp>
      <p:sp>
        <p:nvSpPr>
          <p:cNvPr id="6" name="Стрелка влево 5"/>
          <p:cNvSpPr/>
          <p:nvPr/>
        </p:nvSpPr>
        <p:spPr>
          <a:xfrm rot="20247016">
            <a:off x="8862882" y="1967506"/>
            <a:ext cx="975788" cy="484632"/>
          </a:xfrm>
          <a:prstGeom prst="leftArrow">
            <a:avLst>
              <a:gd name="adj1" fmla="val 38318"/>
              <a:gd name="adj2" fmla="val 75421"/>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TextBox 7"/>
          <p:cNvSpPr txBox="1"/>
          <p:nvPr/>
        </p:nvSpPr>
        <p:spPr>
          <a:xfrm rot="19881835">
            <a:off x="3416170" y="1699838"/>
            <a:ext cx="1561513" cy="369332"/>
          </a:xfrm>
          <a:prstGeom prst="rect">
            <a:avLst/>
          </a:prstGeom>
          <a:noFill/>
        </p:spPr>
        <p:txBody>
          <a:bodyPr wrap="square" rtlCol="0">
            <a:spAutoFit/>
          </a:bodyPr>
          <a:lstStyle/>
          <a:p>
            <a:r>
              <a:rPr lang="ru-RU" b="1" dirty="0" smtClean="0">
                <a:solidFill>
                  <a:schemeClr val="accent1">
                    <a:lumMod val="75000"/>
                  </a:schemeClr>
                </a:solidFill>
                <a:effectLst>
                  <a:outerShdw blurRad="38100" dist="38100" dir="2700000" algn="tl">
                    <a:srgbClr val="000000">
                      <a:alpha val="43137"/>
                    </a:srgbClr>
                  </a:outerShdw>
                </a:effectLst>
              </a:rPr>
              <a:t>Минстрой РФ</a:t>
            </a:r>
            <a:endParaRPr lang="ru-RU" b="1" dirty="0">
              <a:solidFill>
                <a:schemeClr val="accent1">
                  <a:lumMod val="75000"/>
                </a:schemeClr>
              </a:solidFill>
              <a:effectLst>
                <a:outerShdw blurRad="38100" dist="38100" dir="2700000" algn="tl">
                  <a:srgbClr val="000000">
                    <a:alpha val="43137"/>
                  </a:srgbClr>
                </a:outerShdw>
              </a:effectLst>
            </a:endParaRPr>
          </a:p>
        </p:txBody>
      </p:sp>
      <p:sp>
        <p:nvSpPr>
          <p:cNvPr id="9" name="TextBox 8"/>
          <p:cNvSpPr txBox="1"/>
          <p:nvPr/>
        </p:nvSpPr>
        <p:spPr>
          <a:xfrm rot="1509344">
            <a:off x="2982376" y="5978789"/>
            <a:ext cx="1871010" cy="369332"/>
          </a:xfrm>
          <a:prstGeom prst="rect">
            <a:avLst/>
          </a:prstGeom>
          <a:noFill/>
        </p:spPr>
        <p:txBody>
          <a:bodyPr wrap="square" rtlCol="0">
            <a:spAutoFit/>
          </a:bodyPr>
          <a:lstStyle/>
          <a:p>
            <a:r>
              <a:rPr lang="ru-RU" b="1" dirty="0" smtClean="0">
                <a:solidFill>
                  <a:srgbClr val="009900"/>
                </a:solidFill>
                <a:effectLst>
                  <a:outerShdw blurRad="38100" dist="38100" dir="2700000" algn="tl">
                    <a:srgbClr val="000000">
                      <a:alpha val="43137"/>
                    </a:srgbClr>
                  </a:outerShdw>
                </a:effectLst>
              </a:rPr>
              <a:t>Минприроды РФ</a:t>
            </a:r>
            <a:endParaRPr lang="ru-RU" b="1" dirty="0">
              <a:solidFill>
                <a:srgbClr val="009900"/>
              </a:solidFill>
              <a:effectLst>
                <a:outerShdw blurRad="38100" dist="38100" dir="2700000" algn="tl">
                  <a:srgbClr val="000000">
                    <a:alpha val="43137"/>
                  </a:srgbClr>
                </a:outerShdw>
              </a:effectLst>
            </a:endParaRPr>
          </a:p>
        </p:txBody>
      </p:sp>
      <p:sp>
        <p:nvSpPr>
          <p:cNvPr id="10" name="TextBox 9"/>
          <p:cNvSpPr txBox="1"/>
          <p:nvPr/>
        </p:nvSpPr>
        <p:spPr>
          <a:xfrm rot="16382337">
            <a:off x="8649432" y="3725561"/>
            <a:ext cx="1871010" cy="369332"/>
          </a:xfrm>
          <a:prstGeom prst="rect">
            <a:avLst/>
          </a:prstGeom>
          <a:noFill/>
        </p:spPr>
        <p:txBody>
          <a:bodyPr wrap="square" rtlCol="0">
            <a:spAutoFit/>
          </a:bodyPr>
          <a:lstStyle/>
          <a:p>
            <a:r>
              <a:rPr lang="ru-RU" b="1" dirty="0" smtClean="0">
                <a:solidFill>
                  <a:srgbClr val="009900"/>
                </a:solidFill>
                <a:effectLst>
                  <a:outerShdw blurRad="38100" dist="38100" dir="2700000" algn="tl">
                    <a:srgbClr val="000000">
                      <a:alpha val="43137"/>
                    </a:srgbClr>
                  </a:outerShdw>
                </a:effectLst>
              </a:rPr>
              <a:t>Минприроды РФ</a:t>
            </a:r>
            <a:endParaRPr lang="ru-RU" b="1" dirty="0">
              <a:solidFill>
                <a:srgbClr val="009900"/>
              </a:solidFill>
              <a:effectLst>
                <a:outerShdw blurRad="38100" dist="38100" dir="2700000" algn="tl">
                  <a:srgbClr val="000000">
                    <a:alpha val="43137"/>
                  </a:srgbClr>
                </a:outerShdw>
              </a:effectLst>
            </a:endParaRPr>
          </a:p>
        </p:txBody>
      </p:sp>
      <p:sp>
        <p:nvSpPr>
          <p:cNvPr id="11" name="TextBox 10"/>
          <p:cNvSpPr txBox="1"/>
          <p:nvPr/>
        </p:nvSpPr>
        <p:spPr>
          <a:xfrm rot="20141728">
            <a:off x="6804176" y="6086637"/>
            <a:ext cx="1871010" cy="369332"/>
          </a:xfrm>
          <a:prstGeom prst="rect">
            <a:avLst/>
          </a:prstGeom>
          <a:noFill/>
        </p:spPr>
        <p:txBody>
          <a:bodyPr wrap="square" rtlCol="0">
            <a:spAutoFit/>
          </a:bodyPr>
          <a:lstStyle/>
          <a:p>
            <a:r>
              <a:rPr lang="ru-RU" b="1" dirty="0" smtClean="0">
                <a:solidFill>
                  <a:srgbClr val="009900"/>
                </a:solidFill>
                <a:effectLst>
                  <a:outerShdw blurRad="38100" dist="38100" dir="2700000" algn="tl">
                    <a:srgbClr val="000000">
                      <a:alpha val="43137"/>
                    </a:srgbClr>
                  </a:outerShdw>
                </a:effectLst>
              </a:rPr>
              <a:t>Минприроды РФ</a:t>
            </a:r>
            <a:endParaRPr lang="ru-RU" b="1" dirty="0">
              <a:solidFill>
                <a:srgbClr val="009900"/>
              </a:solidFill>
              <a:effectLst>
                <a:outerShdw blurRad="38100" dist="38100" dir="2700000" algn="tl">
                  <a:srgbClr val="000000">
                    <a:alpha val="43137"/>
                  </a:srgbClr>
                </a:outerShdw>
              </a:effectLst>
            </a:endParaRPr>
          </a:p>
        </p:txBody>
      </p:sp>
      <p:sp>
        <p:nvSpPr>
          <p:cNvPr id="2" name="Заголовок 1"/>
          <p:cNvSpPr>
            <a:spLocks noGrp="1"/>
          </p:cNvSpPr>
          <p:nvPr>
            <p:ph type="title"/>
          </p:nvPr>
        </p:nvSpPr>
        <p:spPr>
          <a:xfrm>
            <a:off x="392545" y="193970"/>
            <a:ext cx="11382326" cy="1295400"/>
          </a:xfrm>
        </p:spPr>
        <p:txBody>
          <a:bodyPr>
            <a:normAutofit/>
          </a:bodyPr>
          <a:lstStyle/>
          <a:p>
            <a:pPr algn="ctr"/>
            <a:r>
              <a:rPr lang="ru-RU" sz="2400" dirty="0" smtClean="0">
                <a:effectLst>
                  <a:outerShdw blurRad="38100" dist="38100" dir="2700000" algn="tl">
                    <a:srgbClr val="000000">
                      <a:alpha val="43137"/>
                    </a:srgbClr>
                  </a:outerShdw>
                  <a:reflection blurRad="12700" stA="48000" endA="300" endPos="55000" dir="5400000" sy="-90000" algn="bl" rotWithShape="0"/>
                </a:effectLst>
              </a:rPr>
              <a:t>План разработки НПА для реализации федерального закона № 225-ФЗ </a:t>
            </a:r>
            <a:br>
              <a:rPr lang="ru-RU" sz="2400" dirty="0" smtClean="0">
                <a:effectLst>
                  <a:outerShdw blurRad="38100" dist="38100" dir="2700000" algn="tl">
                    <a:srgbClr val="000000">
                      <a:alpha val="43137"/>
                    </a:srgbClr>
                  </a:outerShdw>
                  <a:reflection blurRad="12700" stA="48000" endA="300" endPos="55000" dir="5400000" sy="-90000" algn="bl" rotWithShape="0"/>
                </a:effectLst>
              </a:rPr>
            </a:br>
            <a:r>
              <a:rPr lang="ru-RU" sz="2000" dirty="0" smtClean="0">
                <a:solidFill>
                  <a:srgbClr val="FF0000"/>
                </a:solidFill>
                <a:effectLst>
                  <a:outerShdw blurRad="38100" dist="38100" dir="2700000" algn="tl">
                    <a:srgbClr val="000000">
                      <a:alpha val="43137"/>
                    </a:srgbClr>
                  </a:outerShdw>
                  <a:reflection blurRad="12700" stA="48000" endA="300" endPos="55000" dir="5400000" sy="-90000" algn="bl" rotWithShape="0"/>
                </a:effectLst>
              </a:rPr>
              <a:t>(срок до 2018</a:t>
            </a:r>
            <a:r>
              <a:rPr lang="ru-RU" sz="1600" dirty="0" smtClean="0">
                <a:solidFill>
                  <a:srgbClr val="FF0000"/>
                </a:solidFill>
                <a:effectLst>
                  <a:outerShdw blurRad="38100" dist="38100" dir="2700000" algn="tl">
                    <a:srgbClr val="000000">
                      <a:alpha val="43137"/>
                    </a:srgbClr>
                  </a:outerShdw>
                  <a:reflection blurRad="12700" stA="48000" endA="300" endPos="55000" dir="5400000" sy="-90000" algn="bl" rotWithShape="0"/>
                </a:effectLst>
              </a:rPr>
              <a:t>г</a:t>
            </a:r>
            <a:r>
              <a:rPr lang="ru-RU" sz="2000" dirty="0" smtClean="0">
                <a:solidFill>
                  <a:srgbClr val="FF0000"/>
                </a:solidFill>
                <a:effectLst>
                  <a:outerShdw blurRad="38100" dist="38100" dir="2700000" algn="tl">
                    <a:srgbClr val="000000">
                      <a:alpha val="43137"/>
                    </a:srgbClr>
                  </a:outerShdw>
                  <a:reflection blurRad="12700" stA="48000" endA="300" endPos="55000" dir="5400000" sy="-90000" algn="bl" rotWithShape="0"/>
                </a:effectLst>
              </a:rPr>
              <a:t>)</a:t>
            </a:r>
            <a:r>
              <a:rPr lang="ru-RU" sz="2400" dirty="0" smtClean="0">
                <a:solidFill>
                  <a:srgbClr val="FF0000"/>
                </a:solidFill>
                <a:effectLst>
                  <a:outerShdw blurRad="38100" dist="38100" dir="2700000" algn="tl">
                    <a:srgbClr val="000000">
                      <a:alpha val="43137"/>
                    </a:srgbClr>
                  </a:outerShdw>
                  <a:reflection blurRad="12700" stA="48000" endA="300" endPos="55000" dir="5400000" sy="-90000" algn="bl" rotWithShape="0"/>
                </a:effectLst>
              </a:rPr>
              <a:t/>
            </a:r>
            <a:br>
              <a:rPr lang="ru-RU" sz="2400" dirty="0" smtClean="0">
                <a:solidFill>
                  <a:srgbClr val="FF0000"/>
                </a:solidFill>
                <a:effectLst>
                  <a:outerShdw blurRad="38100" dist="38100" dir="2700000" algn="tl">
                    <a:srgbClr val="000000">
                      <a:alpha val="43137"/>
                    </a:srgbClr>
                  </a:outerShdw>
                  <a:reflection blurRad="12700" stA="48000" endA="300" endPos="55000" dir="5400000" sy="-90000" algn="bl" rotWithShape="0"/>
                </a:effectLst>
              </a:rPr>
            </a:br>
            <a:r>
              <a:rPr lang="en-US" sz="2000" dirty="0" smtClean="0">
                <a:effectLst>
                  <a:outerShdw blurRad="38100" dist="38100" dir="2700000" algn="tl">
                    <a:srgbClr val="000000">
                      <a:alpha val="43137"/>
                    </a:srgbClr>
                  </a:outerShdw>
                  <a:reflection blurRad="12700" stA="48000" endA="300" endPos="55000" dir="5400000" sy="-90000" algn="bl" rotWithShape="0"/>
                </a:effectLst>
              </a:rPr>
              <a:t>I. </a:t>
            </a:r>
            <a:r>
              <a:rPr lang="ru-RU" sz="2000" dirty="0" smtClean="0">
                <a:effectLst>
                  <a:outerShdw blurRad="38100" dist="38100" dir="2700000" algn="tl">
                    <a:srgbClr val="000000">
                      <a:alpha val="43137"/>
                    </a:srgbClr>
                  </a:outerShdw>
                  <a:reflection blurRad="12700" stA="48000" endA="300" endPos="55000" dir="5400000" sy="-90000" algn="bl" rotWithShape="0"/>
                </a:effectLst>
              </a:rPr>
              <a:t>внесение изменений в существующие нормативно-правовые акты</a:t>
            </a:r>
            <a:endParaRPr lang="ru-RU" sz="2400" dirty="0">
              <a:effectLst>
                <a:outerShdw blurRad="38100" dist="38100" dir="2700000" algn="tl">
                  <a:srgbClr val="000000">
                    <a:alpha val="43137"/>
                  </a:srgbClr>
                </a:outerShdw>
                <a:reflection blurRad="12700" stA="48000" endA="300" endPos="55000" dir="5400000" sy="-90000" algn="bl" rotWithShape="0"/>
              </a:effectLst>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6400" y="246180"/>
            <a:ext cx="11494868" cy="838200"/>
          </a:xfrm>
        </p:spPr>
        <p:txBody>
          <a:bodyPr>
            <a:normAutofit/>
          </a:bodyPr>
          <a:lstStyle/>
          <a:p>
            <a:r>
              <a:rPr lang="en-US" sz="2000" dirty="0" smtClean="0">
                <a:effectLst>
                  <a:outerShdw blurRad="38100" dist="38100" dir="2700000" algn="tl">
                    <a:srgbClr val="000000">
                      <a:alpha val="43137"/>
                    </a:srgbClr>
                  </a:outerShdw>
                  <a:reflection blurRad="12700" stA="48000" endA="300" endPos="55000" dir="5400000" sy="-90000" algn="bl" rotWithShape="0"/>
                </a:effectLst>
              </a:rPr>
              <a:t>II.</a:t>
            </a:r>
            <a:r>
              <a:rPr lang="ru-RU" sz="2000" dirty="0" smtClean="0">
                <a:effectLst>
                  <a:outerShdw blurRad="38100" dist="38100" dir="2700000" algn="tl">
                    <a:srgbClr val="000000">
                      <a:alpha val="43137"/>
                    </a:srgbClr>
                  </a:outerShdw>
                  <a:reflection blurRad="12700" stA="48000" endA="300" endPos="55000" dir="5400000" sy="-90000" algn="bl" rotWithShape="0"/>
                </a:effectLst>
              </a:rPr>
              <a:t> Разработка новых нормативных правовых актов – постановлений правительства РФ</a:t>
            </a:r>
            <a:endParaRPr lang="ru-RU" sz="2000" dirty="0"/>
          </a:p>
        </p:txBody>
      </p:sp>
      <p:graphicFrame>
        <p:nvGraphicFramePr>
          <p:cNvPr id="4" name="Содержимое 3"/>
          <p:cNvGraphicFramePr>
            <a:graphicFrameLocks noGrp="1"/>
          </p:cNvGraphicFramePr>
          <p:nvPr>
            <p:ph idx="1"/>
          </p:nvPr>
        </p:nvGraphicFramePr>
        <p:xfrm>
          <a:off x="279788" y="1041008"/>
          <a:ext cx="11582400" cy="55426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5050300" y="970670"/>
            <a:ext cx="1561514" cy="400110"/>
          </a:xfrm>
          <a:prstGeom prst="rect">
            <a:avLst/>
          </a:prstGeom>
          <a:noFill/>
        </p:spPr>
        <p:txBody>
          <a:bodyPr wrap="square" rtlCol="0">
            <a:spAutoFit/>
          </a:bodyPr>
          <a:lstStyle/>
          <a:p>
            <a:pPr algn="ctr"/>
            <a:r>
              <a:rPr lang="ru-RU" sz="2000" b="1" dirty="0" smtClean="0">
                <a:solidFill>
                  <a:srgbClr val="0070C0"/>
                </a:solidFill>
                <a:effectLst>
                  <a:outerShdw blurRad="38100" dist="38100" dir="2700000" algn="tl">
                    <a:srgbClr val="000000">
                      <a:alpha val="43137"/>
                    </a:srgbClr>
                  </a:outerShdw>
                </a:effectLst>
              </a:rPr>
              <a:t>ГОСТ НДТ</a:t>
            </a:r>
            <a:endParaRPr lang="ru-RU" sz="2000" b="1" dirty="0">
              <a:solidFill>
                <a:srgbClr val="0070C0"/>
              </a:solidFill>
              <a:effectLst>
                <a:outerShdw blurRad="38100" dist="38100" dir="2700000" algn="tl">
                  <a:srgbClr val="000000">
                    <a:alpha val="43137"/>
                  </a:srgbClr>
                </a:outerShdw>
              </a:effectLst>
            </a:endParaRPr>
          </a:p>
        </p:txBody>
      </p:sp>
      <p:sp>
        <p:nvSpPr>
          <p:cNvPr id="6" name="TextBox 5"/>
          <p:cNvSpPr txBox="1"/>
          <p:nvPr/>
        </p:nvSpPr>
        <p:spPr>
          <a:xfrm>
            <a:off x="9284690" y="6133509"/>
            <a:ext cx="2419642" cy="646331"/>
          </a:xfrm>
          <a:prstGeom prst="rect">
            <a:avLst/>
          </a:prstGeom>
          <a:noFill/>
        </p:spPr>
        <p:txBody>
          <a:bodyPr wrap="square" rtlCol="0">
            <a:spAutoFit/>
          </a:bodyPr>
          <a:lstStyle/>
          <a:p>
            <a:pPr algn="ctr"/>
            <a:r>
              <a:rPr lang="ru-RU" b="1" dirty="0" smtClean="0">
                <a:solidFill>
                  <a:srgbClr val="009900"/>
                </a:solidFill>
                <a:effectLst>
                  <a:outerShdw blurRad="38100" dist="38100" dir="2700000" algn="tl">
                    <a:srgbClr val="000000">
                      <a:alpha val="43137"/>
                    </a:srgbClr>
                  </a:outerShdw>
                </a:effectLst>
              </a:rPr>
              <a:t>Минсельхоз РФ (Росрыболовство)</a:t>
            </a:r>
            <a:endParaRPr lang="ru-RU" b="1" dirty="0">
              <a:solidFill>
                <a:srgbClr val="009900"/>
              </a:solidFill>
              <a:effectLst>
                <a:outerShdw blurRad="38100" dist="38100" dir="2700000" algn="tl">
                  <a:srgbClr val="000000">
                    <a:alpha val="43137"/>
                  </a:srgbClr>
                </a:outerShdw>
              </a:effectLst>
            </a:endParaRPr>
          </a:p>
        </p:txBody>
      </p:sp>
      <p:sp>
        <p:nvSpPr>
          <p:cNvPr id="7" name="TextBox 6"/>
          <p:cNvSpPr txBox="1"/>
          <p:nvPr/>
        </p:nvSpPr>
        <p:spPr>
          <a:xfrm rot="17094481">
            <a:off x="-422046" y="4178154"/>
            <a:ext cx="1561513" cy="369332"/>
          </a:xfrm>
          <a:prstGeom prst="rect">
            <a:avLst/>
          </a:prstGeom>
          <a:noFill/>
        </p:spPr>
        <p:txBody>
          <a:bodyPr wrap="square" rtlCol="0">
            <a:spAutoFit/>
          </a:bodyPr>
          <a:lstStyle/>
          <a:p>
            <a:r>
              <a:rPr lang="ru-RU" b="1" dirty="0" smtClean="0">
                <a:solidFill>
                  <a:schemeClr val="accent1">
                    <a:lumMod val="75000"/>
                  </a:schemeClr>
                </a:solidFill>
                <a:effectLst>
                  <a:outerShdw blurRad="38100" dist="38100" dir="2700000" algn="tl">
                    <a:srgbClr val="000000">
                      <a:alpha val="43137"/>
                    </a:srgbClr>
                  </a:outerShdw>
                </a:effectLst>
              </a:rPr>
              <a:t>Минстрой РФ</a:t>
            </a:r>
            <a:endParaRPr lang="ru-RU" b="1" dirty="0">
              <a:solidFill>
                <a:schemeClr val="accent1">
                  <a:lumMod val="75000"/>
                </a:schemeClr>
              </a:solidFill>
              <a:effectLst>
                <a:outerShdw blurRad="38100" dist="38100" dir="2700000" algn="tl">
                  <a:srgbClr val="000000">
                    <a:alpha val="43137"/>
                  </a:srgbClr>
                </a:outerShdw>
              </a:effectLst>
            </a:endParaRPr>
          </a:p>
        </p:txBody>
      </p:sp>
      <p:sp>
        <p:nvSpPr>
          <p:cNvPr id="8" name="TextBox 7"/>
          <p:cNvSpPr txBox="1"/>
          <p:nvPr/>
        </p:nvSpPr>
        <p:spPr>
          <a:xfrm>
            <a:off x="9507614" y="2192218"/>
            <a:ext cx="1561513" cy="369332"/>
          </a:xfrm>
          <a:prstGeom prst="rect">
            <a:avLst/>
          </a:prstGeom>
          <a:noFill/>
        </p:spPr>
        <p:txBody>
          <a:bodyPr wrap="square" rtlCol="0">
            <a:spAutoFit/>
          </a:bodyPr>
          <a:lstStyle/>
          <a:p>
            <a:r>
              <a:rPr lang="ru-RU" b="1" dirty="0" smtClean="0">
                <a:solidFill>
                  <a:schemeClr val="accent1">
                    <a:lumMod val="75000"/>
                  </a:schemeClr>
                </a:solidFill>
                <a:effectLst>
                  <a:outerShdw blurRad="38100" dist="38100" dir="2700000" algn="tl">
                    <a:srgbClr val="000000">
                      <a:alpha val="43137"/>
                    </a:srgbClr>
                  </a:outerShdw>
                </a:effectLst>
              </a:rPr>
              <a:t>Минстрой РФ</a:t>
            </a:r>
            <a:endParaRPr lang="ru-RU" b="1" dirty="0">
              <a:solidFill>
                <a:schemeClr val="accent1">
                  <a:lumMod val="75000"/>
                </a:schemeClr>
              </a:solidFill>
              <a:effectLst>
                <a:outerShdw blurRad="38100" dist="38100" dir="2700000" algn="tl">
                  <a:srgbClr val="000000">
                    <a:alpha val="43137"/>
                  </a:srgbClr>
                </a:outerShdw>
              </a:effectLst>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Прямая соединительная линия 4"/>
          <p:cNvCxnSpPr/>
          <p:nvPr/>
        </p:nvCxnSpPr>
        <p:spPr>
          <a:xfrm>
            <a:off x="1524331" y="836712"/>
            <a:ext cx="9143340" cy="0"/>
          </a:xfrm>
          <a:prstGeom prst="line">
            <a:avLst/>
          </a:prstGeom>
          <a:ln w="12700">
            <a:solidFill>
              <a:srgbClr val="256D84"/>
            </a:solidFill>
          </a:ln>
          <a:effectLst/>
        </p:spPr>
        <p:style>
          <a:lnRef idx="2">
            <a:schemeClr val="accent1"/>
          </a:lnRef>
          <a:fillRef idx="0">
            <a:schemeClr val="accent1"/>
          </a:fillRef>
          <a:effectRef idx="1">
            <a:schemeClr val="accent1"/>
          </a:effectRef>
          <a:fontRef idx="minor">
            <a:schemeClr val="tx1"/>
          </a:fontRef>
        </p:style>
      </p:cxnSp>
      <p:sp>
        <p:nvSpPr>
          <p:cNvPr id="2" name="Прямоугольник 1"/>
          <p:cNvSpPr/>
          <p:nvPr/>
        </p:nvSpPr>
        <p:spPr>
          <a:xfrm>
            <a:off x="1272511" y="266236"/>
            <a:ext cx="9639872" cy="430887"/>
          </a:xfrm>
          <a:prstGeom prst="rect">
            <a:avLst/>
          </a:prstGeom>
        </p:spPr>
        <p:txBody>
          <a:bodyPr wrap="square" lIns="91285" tIns="45642" rIns="91285" bIns="45642">
            <a:spAutoFit/>
          </a:bodyPr>
          <a:lstStyle/>
          <a:p>
            <a:pPr algn="ctr"/>
            <a:r>
              <a:rPr lang="ru-RU" sz="2200" dirty="0">
                <a:solidFill>
                  <a:srgbClr val="C00000"/>
                </a:solidFill>
                <a:effectLst>
                  <a:outerShdw blurRad="38100" dist="38100" dir="2700000" algn="tl">
                    <a:srgbClr val="000000">
                      <a:alpha val="43137"/>
                    </a:srgbClr>
                  </a:outerShdw>
                </a:effectLst>
                <a:latin typeface="Franklin Gothic Medium" panose="020B0603020102020204" pitchFamily="34" charset="0"/>
                <a:ea typeface="ＭＳ Ｐゴシック" charset="0"/>
                <a:cs typeface="Calibri"/>
              </a:rPr>
              <a:t>АДМИНИСТРАТИВНАЯ ОТВЕТСТВЕННОСТЬ АБОНЕНТОВ</a:t>
            </a:r>
            <a:endParaRPr lang="ru-RU" sz="2200" dirty="0">
              <a:solidFill>
                <a:srgbClr val="C00000"/>
              </a:solidFill>
              <a:latin typeface="Franklin Gothic Medium" panose="020B0603020102020204" pitchFamily="34" charset="0"/>
              <a:ea typeface="ＭＳ Ｐゴシック" charset="0"/>
              <a:cs typeface="Calibri"/>
            </a:endParaRPr>
          </a:p>
        </p:txBody>
      </p:sp>
      <p:sp>
        <p:nvSpPr>
          <p:cNvPr id="61" name="Прямоугольник 60"/>
          <p:cNvSpPr/>
          <p:nvPr/>
        </p:nvSpPr>
        <p:spPr>
          <a:xfrm>
            <a:off x="129437" y="1017914"/>
            <a:ext cx="11645583" cy="5333783"/>
          </a:xfrm>
          <a:prstGeom prst="rect">
            <a:avLst/>
          </a:prstGeom>
          <a:noFill/>
          <a:ln>
            <a:solidFill>
              <a:schemeClr val="bg1">
                <a:lumMod val="95000"/>
              </a:schemeClr>
            </a:solidFill>
          </a:ln>
          <a:effectLst>
            <a:outerShdw blurRad="63500" sx="102000" sy="1020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285" tIns="45642" rIns="91285" bIns="45642" rtlCol="0" anchor="ctr"/>
          <a:lstStyle/>
          <a:p>
            <a:pPr algn="just"/>
            <a:r>
              <a:rPr lang="ru-RU" b="1" dirty="0" smtClean="0">
                <a:solidFill>
                  <a:schemeClr val="tx1">
                    <a:lumMod val="75000"/>
                    <a:lumOff val="25000"/>
                  </a:schemeClr>
                </a:solidFill>
                <a:latin typeface="Franklin Gothic Medium" panose="020B0603020102020204" pitchFamily="34" charset="0"/>
              </a:rPr>
              <a:t>  </a:t>
            </a:r>
            <a:r>
              <a:rPr lang="ru-RU" b="1" dirty="0">
                <a:solidFill>
                  <a:schemeClr val="tx1">
                    <a:lumMod val="75000"/>
                    <a:lumOff val="25000"/>
                  </a:schemeClr>
                </a:solidFill>
                <a:latin typeface="Franklin Gothic Medium" panose="020B0603020102020204" pitchFamily="34" charset="0"/>
              </a:rPr>
              <a:t>Статья 8.15.1. Нарушение требований к сбросу сточных вод в централизованные системы водоотведения</a:t>
            </a:r>
          </a:p>
          <a:p>
            <a:pPr algn="just"/>
            <a:endParaRPr lang="ru-RU" b="1" dirty="0">
              <a:solidFill>
                <a:schemeClr val="tx1">
                  <a:lumMod val="75000"/>
                  <a:lumOff val="25000"/>
                </a:schemeClr>
              </a:solidFill>
              <a:latin typeface="Franklin Gothic Medium" panose="020B0603020102020204" pitchFamily="34" charset="0"/>
            </a:endParaRPr>
          </a:p>
          <a:p>
            <a:pPr algn="just"/>
            <a:r>
              <a:rPr lang="ru-RU" b="1" dirty="0">
                <a:solidFill>
                  <a:schemeClr val="tx1">
                    <a:lumMod val="75000"/>
                    <a:lumOff val="25000"/>
                  </a:schemeClr>
                </a:solidFill>
                <a:latin typeface="Franklin Gothic Medium" panose="020B0603020102020204" pitchFamily="34" charset="0"/>
              </a:rPr>
              <a:t>1. Несоблюдение абонентами организаций, осуществляющих водоотведение, установленных нормативов водоотведения (сброса) по составу сточных вод -</a:t>
            </a:r>
          </a:p>
          <a:p>
            <a:pPr algn="just"/>
            <a:r>
              <a:rPr lang="ru-RU" b="1" dirty="0">
                <a:solidFill>
                  <a:schemeClr val="tx1">
                    <a:lumMod val="75000"/>
                    <a:lumOff val="25000"/>
                  </a:schemeClr>
                </a:solidFill>
                <a:latin typeface="Franklin Gothic Medium" panose="020B0603020102020204" pitchFamily="34" charset="0"/>
              </a:rPr>
              <a:t>…………………………………………………………………………………………………………………….</a:t>
            </a:r>
          </a:p>
          <a:p>
            <a:pPr algn="just"/>
            <a:r>
              <a:rPr lang="ru-RU" b="1" dirty="0">
                <a:solidFill>
                  <a:schemeClr val="tx1">
                    <a:lumMod val="75000"/>
                    <a:lumOff val="25000"/>
                  </a:schemeClr>
                </a:solidFill>
                <a:latin typeface="Franklin Gothic Medium" panose="020B0603020102020204" pitchFamily="34" charset="0"/>
              </a:rPr>
              <a:t>2. Сброс абонентами организаций, осуществляющих водоотведение, или иными лицами в централизованную систему водоотведения веществ, запрещенных к сбросу, –  ……………………………………………………………………………………………………</a:t>
            </a:r>
          </a:p>
          <a:p>
            <a:pPr algn="just"/>
            <a:r>
              <a:rPr lang="ru-RU" b="1" dirty="0">
                <a:solidFill>
                  <a:schemeClr val="tx1">
                    <a:lumMod val="75000"/>
                    <a:lumOff val="25000"/>
                  </a:schemeClr>
                </a:solidFill>
                <a:latin typeface="Franklin Gothic Medium" panose="020B0603020102020204" pitchFamily="34" charset="0"/>
              </a:rPr>
              <a:t>3. Отсутствие у абонентов разработанного и утвержденного в установленном порядке плана снижения сбросов, а также неисполнение абонентами плана снижения сбросов в установленные планом сроки - …………………………………………….</a:t>
            </a:r>
          </a:p>
          <a:p>
            <a:pPr algn="just"/>
            <a:r>
              <a:rPr lang="ru-RU" b="1" dirty="0">
                <a:solidFill>
                  <a:schemeClr val="tx1">
                    <a:lumMod val="75000"/>
                    <a:lumOff val="25000"/>
                  </a:schemeClr>
                </a:solidFill>
                <a:latin typeface="Franklin Gothic Medium" panose="020B0603020102020204" pitchFamily="34" charset="0"/>
              </a:rPr>
              <a:t>4. Недопуск должностных лиц территориальных органов федерального органа исполнительной власти, осуществляющего государственный экологический надзор или органов исполнительной власти субъектов Российской Федерации, а также представителей организаций, осуществляющих водоотведение, к местам отбора проб сточных вод для проведения в установленном порядке контроля состава и свойств сточных вод, отводимых абонентами в централизованную систему водоотведения - </a:t>
            </a:r>
            <a:r>
              <a:rPr lang="ru-RU" b="1" dirty="0" smtClean="0">
                <a:solidFill>
                  <a:schemeClr val="tx1">
                    <a:lumMod val="75000"/>
                    <a:lumOff val="25000"/>
                  </a:schemeClr>
                </a:solidFill>
                <a:latin typeface="Franklin Gothic Medium" panose="020B0603020102020204" pitchFamily="34" charset="0"/>
              </a:rPr>
              <a:t>……………………………………………………………………………………………………</a:t>
            </a:r>
            <a:endParaRPr lang="ru-RU" b="1" i="1" dirty="0">
              <a:solidFill>
                <a:schemeClr val="tx1">
                  <a:lumMod val="75000"/>
                  <a:lumOff val="25000"/>
                </a:schemeClr>
              </a:solidFill>
              <a:effectLst>
                <a:outerShdw blurRad="38100" dist="38100" dir="2700000" algn="tl">
                  <a:srgbClr val="000000">
                    <a:alpha val="43137"/>
                  </a:srgbClr>
                </a:outerShdw>
              </a:effectLst>
              <a:latin typeface="Franklin Gothic Medium" panose="020B0603020102020204" pitchFamily="34" charset="0"/>
            </a:endParaRPr>
          </a:p>
        </p:txBody>
      </p:sp>
      <p:sp>
        <p:nvSpPr>
          <p:cNvPr id="66" name="Прямоугольник 65"/>
          <p:cNvSpPr/>
          <p:nvPr/>
        </p:nvSpPr>
        <p:spPr>
          <a:xfrm>
            <a:off x="5807989" y="2249061"/>
            <a:ext cx="4271687" cy="1395962"/>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91285" tIns="45642" rIns="91285" bIns="45642" rtlCol="0" anchor="ctr"/>
          <a:lstStyle/>
          <a:p>
            <a:pPr algn="ctr"/>
            <a:endParaRPr lang="ru-RU" sz="1300" dirty="0">
              <a:solidFill>
                <a:srgbClr val="256D84"/>
              </a:solidFill>
            </a:endParaRPr>
          </a:p>
        </p:txBody>
      </p:sp>
    </p:spTree>
    <p:extLst>
      <p:ext uri="{BB962C8B-B14F-4D97-AF65-F5344CB8AC3E}">
        <p14:creationId xmlns="" xmlns:p14="http://schemas.microsoft.com/office/powerpoint/2010/main" val="119496613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19402" y="2134953"/>
            <a:ext cx="11137237" cy="3121251"/>
          </a:xfrm>
          <a:prstGeom prst="rect">
            <a:avLst/>
          </a:prstGeom>
          <a:noFill/>
        </p:spPr>
        <p:txBody>
          <a:bodyPr wrap="square" lIns="108848" tIns="54424" rIns="108848" bIns="54424" rtlCol="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sz="9600" b="1" dirty="0">
                <a:ln w="11430"/>
                <a:solidFill>
                  <a:schemeClr val="tx2">
                    <a:lumMod val="60000"/>
                    <a:lumOff val="40000"/>
                  </a:schemeClr>
                </a:solidFill>
                <a:effectLst>
                  <a:outerShdw blurRad="80000" dist="40000" dir="5040000" algn="tl">
                    <a:srgbClr val="000000">
                      <a:alpha val="30000"/>
                    </a:srgbClr>
                  </a:outerShdw>
                </a:effectLst>
                <a:latin typeface="Mistral" pitchFamily="66" charset="0"/>
              </a:rPr>
              <a:t>Спасибо за </a:t>
            </a:r>
            <a:r>
              <a:rPr lang="ru-RU" sz="9600" b="1" dirty="0" smtClean="0">
                <a:ln w="11430"/>
                <a:solidFill>
                  <a:schemeClr val="tx2">
                    <a:lumMod val="60000"/>
                    <a:lumOff val="40000"/>
                  </a:schemeClr>
                </a:solidFill>
                <a:effectLst>
                  <a:outerShdw blurRad="80000" dist="40000" dir="5040000" algn="tl">
                    <a:srgbClr val="000000">
                      <a:alpha val="30000"/>
                    </a:srgbClr>
                  </a:outerShdw>
                </a:effectLst>
                <a:latin typeface="Mistral" pitchFamily="66" charset="0"/>
              </a:rPr>
              <a:t>внимание</a:t>
            </a:r>
          </a:p>
          <a:p>
            <a:pPr algn="ctr"/>
            <a:endParaRPr lang="ru-RU" sz="3200" b="1" dirty="0" smtClean="0">
              <a:ln w="11430"/>
              <a:solidFill>
                <a:schemeClr val="tx2">
                  <a:lumMod val="75000"/>
                </a:schemeClr>
              </a:solidFill>
              <a:effectLst>
                <a:outerShdw blurRad="80000" dist="40000" dir="5040000" algn="tl">
                  <a:srgbClr val="000000">
                    <a:alpha val="30000"/>
                  </a:srgbClr>
                </a:outerShdw>
              </a:effectLst>
              <a:latin typeface="Matura MT Script Capitals" pitchFamily="66" charset="0"/>
            </a:endParaRPr>
          </a:p>
          <a:p>
            <a:pPr algn="ctr"/>
            <a:r>
              <a:rPr lang="en-US" sz="3600" b="1" dirty="0" smtClean="0">
                <a:ln w="11430"/>
                <a:solidFill>
                  <a:schemeClr val="tx2">
                    <a:lumMod val="75000"/>
                  </a:schemeClr>
                </a:solidFill>
                <a:effectLst>
                  <a:outerShdw blurRad="80000" dist="40000" dir="5040000" algn="tl">
                    <a:srgbClr val="000000">
                      <a:alpha val="30000"/>
                    </a:srgbClr>
                  </a:outerShdw>
                </a:effectLst>
                <a:latin typeface="Matura MT Script Capitals" pitchFamily="66" charset="0"/>
              </a:rPr>
              <a:t>kovita177@mail.ru</a:t>
            </a:r>
          </a:p>
          <a:p>
            <a:pPr algn="ctr"/>
            <a:endParaRPr lang="ru-RU" sz="3200" b="1" dirty="0">
              <a:ln w="11430"/>
              <a:solidFill>
                <a:schemeClr val="tx2">
                  <a:lumMod val="75000"/>
                </a:schemeClr>
              </a:solidFill>
              <a:effectLst>
                <a:outerShdw blurRad="80000" dist="40000" dir="5040000" algn="tl">
                  <a:srgbClr val="000000">
                    <a:alpha val="30000"/>
                  </a:srgbClr>
                </a:outerShdw>
              </a:effectLst>
              <a:latin typeface="Mistral" pitchFamily="66" charset="0"/>
            </a:endParaRPr>
          </a:p>
        </p:txBody>
      </p:sp>
    </p:spTree>
    <p:extLst>
      <p:ext uri="{BB962C8B-B14F-4D97-AF65-F5344CB8AC3E}">
        <p14:creationId xmlns="" xmlns:p14="http://schemas.microsoft.com/office/powerpoint/2010/main" val="51381822"/>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6400" y="242048"/>
            <a:ext cx="11400118" cy="838200"/>
          </a:xfrm>
        </p:spPr>
        <p:txBody>
          <a:bodyPr>
            <a:normAutofit/>
          </a:bodyPr>
          <a:lstStyle/>
          <a:p>
            <a:pPr algn="ctr"/>
            <a:r>
              <a:rPr lang="ru-RU" sz="2600" dirty="0" smtClean="0">
                <a:effectLst>
                  <a:outerShdw blurRad="38100" dist="38100" dir="2700000" algn="tl">
                    <a:srgbClr val="000000">
                      <a:alpha val="43137"/>
                    </a:srgbClr>
                  </a:outerShdw>
                  <a:reflection blurRad="12700" stA="48000" endA="300" endPos="55000" dir="5400000" sy="-90000" algn="bl" rotWithShape="0"/>
                </a:effectLst>
              </a:rPr>
              <a:t>Нормируемые показатели для организаций ВКХ и их АБОНЕНТОВ</a:t>
            </a:r>
            <a:endParaRPr lang="ru-RU" sz="2600" dirty="0">
              <a:effectLst>
                <a:outerShdw blurRad="38100" dist="38100" dir="2700000" algn="tl">
                  <a:srgbClr val="000000">
                    <a:alpha val="43137"/>
                  </a:srgbClr>
                </a:outerShdw>
                <a:reflection blurRad="12700" stA="48000" endA="300" endPos="55000" dir="5400000" sy="-90000" algn="bl" rotWithShape="0"/>
              </a:effectLst>
            </a:endParaRPr>
          </a:p>
        </p:txBody>
      </p:sp>
      <p:sp>
        <p:nvSpPr>
          <p:cNvPr id="4" name="TextBox 3"/>
          <p:cNvSpPr txBox="1"/>
          <p:nvPr/>
        </p:nvSpPr>
        <p:spPr>
          <a:xfrm>
            <a:off x="699247" y="1129553"/>
            <a:ext cx="10676965" cy="1107996"/>
          </a:xfrm>
          <a:prstGeom prst="rect">
            <a:avLst/>
          </a:prstGeom>
          <a:noFill/>
          <a:ln w="19050">
            <a:solidFill>
              <a:schemeClr val="accent1"/>
            </a:solidFill>
          </a:ln>
        </p:spPr>
        <p:txBody>
          <a:bodyPr wrap="square" rtlCol="0">
            <a:spAutoFit/>
          </a:bodyPr>
          <a:lstStyle/>
          <a:p>
            <a:pPr algn="ctr"/>
            <a:r>
              <a:rPr lang="ru-RU" sz="2200" dirty="0" smtClean="0">
                <a:solidFill>
                  <a:srgbClr val="FF0000"/>
                </a:solidFill>
                <a:effectLst>
                  <a:outerShdw blurRad="38100" dist="38100" dir="2700000" algn="tl">
                    <a:srgbClr val="000000">
                      <a:alpha val="43137"/>
                    </a:srgbClr>
                  </a:outerShdw>
                </a:effectLst>
              </a:rPr>
              <a:t>Инвентаризация сбросов сточных вод</a:t>
            </a:r>
          </a:p>
          <a:p>
            <a:pPr algn="ctr"/>
            <a:r>
              <a:rPr lang="ru-RU" sz="2200" dirty="0" smtClean="0">
                <a:effectLst>
                  <a:outerShdw blurRad="38100" dist="38100" dir="2700000" algn="tl">
                    <a:srgbClr val="000000">
                      <a:alpha val="43137"/>
                    </a:srgbClr>
                  </a:outerShdw>
                </a:effectLst>
              </a:rPr>
              <a:t>Проект постановления Правительства РФ «Об утверждении Порядка проведения инвентаризации сбросов загрязняющих веществ в окружающую среду»</a:t>
            </a:r>
            <a:endParaRPr lang="ru-RU" sz="2200" dirty="0">
              <a:effectLst>
                <a:outerShdw blurRad="38100" dist="38100" dir="2700000" algn="tl">
                  <a:srgbClr val="000000">
                    <a:alpha val="43137"/>
                  </a:srgbClr>
                </a:outerShdw>
              </a:effectLst>
            </a:endParaRPr>
          </a:p>
        </p:txBody>
      </p:sp>
      <p:sp>
        <p:nvSpPr>
          <p:cNvPr id="5" name="TextBox 4"/>
          <p:cNvSpPr txBox="1"/>
          <p:nvPr/>
        </p:nvSpPr>
        <p:spPr>
          <a:xfrm>
            <a:off x="215155" y="2420471"/>
            <a:ext cx="4975410" cy="646331"/>
          </a:xfrm>
          <a:prstGeom prst="rect">
            <a:avLst/>
          </a:prstGeom>
          <a:noFill/>
        </p:spPr>
        <p:txBody>
          <a:bodyPr wrap="square" rtlCol="0">
            <a:spAutoFit/>
          </a:bodyPr>
          <a:lstStyle/>
          <a:p>
            <a:pPr algn="ctr"/>
            <a:r>
              <a:rPr lang="ru-RU" dirty="0" smtClean="0">
                <a:solidFill>
                  <a:srgbClr val="FF0000"/>
                </a:solidFill>
                <a:effectLst>
                  <a:outerShdw blurRad="38100" dist="38100" dir="2700000" algn="tl">
                    <a:srgbClr val="000000">
                      <a:alpha val="43137"/>
                    </a:srgbClr>
                  </a:outerShdw>
                </a:effectLst>
              </a:rPr>
              <a:t>Цель:</a:t>
            </a:r>
            <a:r>
              <a:rPr lang="ru-RU" dirty="0" smtClean="0">
                <a:effectLst>
                  <a:outerShdw blurRad="38100" dist="38100" dir="2700000" algn="tl">
                    <a:srgbClr val="000000">
                      <a:alpha val="43137"/>
                    </a:srgbClr>
                  </a:outerShdw>
                </a:effectLst>
              </a:rPr>
              <a:t> определение перечня ЗВ для расчета НДС от объектов ЦСВ поселений, ГО</a:t>
            </a:r>
            <a:endParaRPr lang="ru-RU" dirty="0">
              <a:effectLst>
                <a:outerShdw blurRad="38100" dist="38100" dir="2700000" algn="tl">
                  <a:srgbClr val="000000">
                    <a:alpha val="43137"/>
                  </a:srgbClr>
                </a:outerShdw>
              </a:effectLst>
            </a:endParaRPr>
          </a:p>
        </p:txBody>
      </p:sp>
      <p:sp>
        <p:nvSpPr>
          <p:cNvPr id="6" name="TextBox 5"/>
          <p:cNvSpPr txBox="1"/>
          <p:nvPr/>
        </p:nvSpPr>
        <p:spPr>
          <a:xfrm>
            <a:off x="188260" y="3455894"/>
            <a:ext cx="4948516" cy="1754326"/>
          </a:xfrm>
          <a:prstGeom prst="rect">
            <a:avLst/>
          </a:prstGeom>
          <a:noFill/>
        </p:spPr>
        <p:txBody>
          <a:bodyPr wrap="square" rtlCol="0">
            <a:spAutoFit/>
          </a:bodyPr>
          <a:lstStyle/>
          <a:p>
            <a:pPr algn="ctr"/>
            <a:r>
              <a:rPr lang="ru-RU" dirty="0" smtClean="0">
                <a:solidFill>
                  <a:srgbClr val="FF0000"/>
                </a:solidFill>
                <a:effectLst>
                  <a:outerShdw blurRad="38100" dist="38100" dir="2700000" algn="tl">
                    <a:srgbClr val="000000">
                      <a:alpha val="43137"/>
                    </a:srgbClr>
                  </a:outerShdw>
                </a:effectLst>
              </a:rPr>
              <a:t>Исходные данные: 1.</a:t>
            </a:r>
            <a:r>
              <a:rPr lang="ru-RU" dirty="0" smtClean="0">
                <a:effectLst>
                  <a:outerShdw blurRad="38100" dist="38100" dir="2700000" algn="tl">
                    <a:srgbClr val="000000">
                      <a:alpha val="43137"/>
                    </a:srgbClr>
                  </a:outerShdw>
                </a:effectLst>
              </a:rPr>
              <a:t>производственный контроль за 12.календарных месяцев перед началом подготовки  заявки на получение КЭР, либо Декларации о ВОС, </a:t>
            </a:r>
            <a:r>
              <a:rPr lang="ru-RU" dirty="0" smtClean="0">
                <a:solidFill>
                  <a:srgbClr val="FF0000"/>
                </a:solidFill>
                <a:effectLst>
                  <a:outerShdw blurRad="38100" dist="38100" dir="2700000" algn="tl">
                    <a:srgbClr val="000000">
                      <a:alpha val="43137"/>
                    </a:srgbClr>
                  </a:outerShdw>
                </a:effectLst>
              </a:rPr>
              <a:t>2.</a:t>
            </a:r>
            <a:r>
              <a:rPr lang="ru-RU" dirty="0" smtClean="0">
                <a:solidFill>
                  <a:srgbClr val="FF0000"/>
                </a:solidFill>
              </a:rPr>
              <a:t> </a:t>
            </a:r>
            <a:r>
              <a:rPr lang="ru-RU" dirty="0" smtClean="0"/>
              <a:t>При отсутствии данных -  Приложение 1 и существующие НДС.</a:t>
            </a:r>
          </a:p>
          <a:p>
            <a:pPr algn="ctr"/>
            <a:r>
              <a:rPr lang="ru-RU" dirty="0" smtClean="0">
                <a:solidFill>
                  <a:srgbClr val="FF2D2D"/>
                </a:solidFill>
                <a:effectLst>
                  <a:outerShdw blurRad="38100" dist="38100" dir="2700000" algn="tl">
                    <a:srgbClr val="000000">
                      <a:alpha val="43137"/>
                    </a:srgbClr>
                  </a:outerShdw>
                </a:effectLst>
              </a:rPr>
              <a:t>Для ТН инвентаризация не проводится</a:t>
            </a:r>
            <a:endParaRPr lang="ru-RU" dirty="0">
              <a:solidFill>
                <a:srgbClr val="FF2D2D"/>
              </a:solidFill>
              <a:effectLst>
                <a:outerShdw blurRad="38100" dist="38100" dir="2700000" algn="tl">
                  <a:srgbClr val="000000">
                    <a:alpha val="43137"/>
                  </a:srgbClr>
                </a:outerShdw>
              </a:effectLst>
            </a:endParaRPr>
          </a:p>
        </p:txBody>
      </p:sp>
      <p:sp>
        <p:nvSpPr>
          <p:cNvPr id="7" name="Стрелка вниз 6"/>
          <p:cNvSpPr/>
          <p:nvPr/>
        </p:nvSpPr>
        <p:spPr>
          <a:xfrm>
            <a:off x="2433918" y="3052487"/>
            <a:ext cx="484632" cy="3463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Стрелка вниз 7"/>
          <p:cNvSpPr/>
          <p:nvPr/>
        </p:nvSpPr>
        <p:spPr>
          <a:xfrm>
            <a:off x="2371166" y="5168149"/>
            <a:ext cx="484632" cy="3463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TextBox 9"/>
          <p:cNvSpPr txBox="1"/>
          <p:nvPr/>
        </p:nvSpPr>
        <p:spPr>
          <a:xfrm>
            <a:off x="228600" y="5472955"/>
            <a:ext cx="4773705" cy="1200329"/>
          </a:xfrm>
          <a:prstGeom prst="rect">
            <a:avLst/>
          </a:prstGeom>
          <a:noFill/>
        </p:spPr>
        <p:txBody>
          <a:bodyPr wrap="square" rtlCol="0">
            <a:spAutoFit/>
          </a:bodyPr>
          <a:lstStyle/>
          <a:p>
            <a:pPr algn="ctr"/>
            <a:r>
              <a:rPr lang="ru-RU" dirty="0" smtClean="0">
                <a:solidFill>
                  <a:srgbClr val="FF0000"/>
                </a:solidFill>
                <a:effectLst>
                  <a:outerShdw blurRad="38100" dist="38100" dir="2700000" algn="tl">
                    <a:srgbClr val="000000">
                      <a:alpha val="43137"/>
                    </a:srgbClr>
                  </a:outerShdw>
                </a:effectLst>
              </a:rPr>
              <a:t>Способ:</a:t>
            </a:r>
            <a:r>
              <a:rPr lang="ru-RU" dirty="0" smtClean="0">
                <a:effectLst>
                  <a:outerShdw blurRad="38100" dist="38100" dir="2700000" algn="tl">
                    <a:srgbClr val="000000">
                      <a:alpha val="43137"/>
                    </a:srgbClr>
                  </a:outerShdw>
                </a:effectLst>
              </a:rPr>
              <a:t> Оценка результатов анализов сточных вод, для выявления перечня ЗВ с превышением установленных ПДК водных объектов - водоприемников</a:t>
            </a:r>
            <a:endParaRPr lang="ru-RU" dirty="0">
              <a:effectLst>
                <a:outerShdw blurRad="38100" dist="38100" dir="2700000" algn="tl">
                  <a:srgbClr val="000000">
                    <a:alpha val="43137"/>
                  </a:srgbClr>
                </a:outerShdw>
              </a:effectLst>
            </a:endParaRPr>
          </a:p>
        </p:txBody>
      </p:sp>
      <p:sp>
        <p:nvSpPr>
          <p:cNvPr id="11" name="TextBox 10"/>
          <p:cNvSpPr txBox="1"/>
          <p:nvPr/>
        </p:nvSpPr>
        <p:spPr>
          <a:xfrm>
            <a:off x="6212540" y="4787143"/>
            <a:ext cx="5768787" cy="2308324"/>
          </a:xfrm>
          <a:prstGeom prst="rect">
            <a:avLst/>
          </a:prstGeom>
          <a:noFill/>
        </p:spPr>
        <p:txBody>
          <a:bodyPr wrap="square" rtlCol="0">
            <a:spAutoFit/>
          </a:bodyPr>
          <a:lstStyle/>
          <a:p>
            <a:pPr algn="ctr"/>
            <a:r>
              <a:rPr lang="ru-RU" dirty="0" smtClean="0">
                <a:solidFill>
                  <a:srgbClr val="FF0000"/>
                </a:solidFill>
                <a:effectLst>
                  <a:outerShdw blurRad="38100" dist="38100" dir="2700000" algn="tl">
                    <a:srgbClr val="000000">
                      <a:alpha val="43137"/>
                    </a:srgbClr>
                  </a:outerShdw>
                </a:effectLst>
              </a:rPr>
              <a:t>Требования к проведению оценки: 1. </a:t>
            </a:r>
            <a:r>
              <a:rPr lang="ru-RU" dirty="0" smtClean="0">
                <a:effectLst>
                  <a:outerShdw blurRad="38100" dist="38100" dir="2700000" algn="tl">
                    <a:srgbClr val="000000">
                      <a:alpha val="43137"/>
                    </a:srgbClr>
                  </a:outerShdw>
                </a:effectLst>
              </a:rPr>
              <a:t>использование методов определения ЗВ с нижним пределом измерения не менее величины ПДК, </a:t>
            </a:r>
            <a:r>
              <a:rPr lang="ru-RU" dirty="0" smtClean="0">
                <a:solidFill>
                  <a:srgbClr val="FF0000"/>
                </a:solidFill>
                <a:effectLst>
                  <a:outerShdw blurRad="38100" dist="38100" dir="2700000" algn="tl">
                    <a:srgbClr val="000000">
                      <a:alpha val="43137"/>
                    </a:srgbClr>
                  </a:outerShdw>
                </a:effectLst>
              </a:rPr>
              <a:t>2.</a:t>
            </a:r>
            <a:r>
              <a:rPr lang="ru-RU" dirty="0" smtClean="0">
                <a:effectLst>
                  <a:outerShdw blurRad="38100" dist="38100" dir="2700000" algn="tl">
                    <a:srgbClr val="000000">
                      <a:alpha val="43137"/>
                    </a:srgbClr>
                  </a:outerShdw>
                </a:effectLst>
              </a:rPr>
              <a:t> при одновременном использовании водоема для различных нужд, оценка производится по наиболее жесткому ПДК из числа установленных, </a:t>
            </a:r>
            <a:r>
              <a:rPr lang="ru-RU" dirty="0" smtClean="0">
                <a:solidFill>
                  <a:srgbClr val="FF0000"/>
                </a:solidFill>
                <a:effectLst>
                  <a:outerShdw blurRad="38100" dist="38100" dir="2700000" algn="tl">
                    <a:srgbClr val="000000">
                      <a:alpha val="43137"/>
                    </a:srgbClr>
                  </a:outerShdw>
                </a:effectLst>
              </a:rPr>
              <a:t>3. </a:t>
            </a:r>
            <a:r>
              <a:rPr lang="ru-RU" dirty="0" smtClean="0">
                <a:effectLst>
                  <a:outerShdw blurRad="38100" dist="38100" dir="2700000" algn="tl">
                    <a:srgbClr val="000000">
                      <a:alpha val="43137"/>
                    </a:srgbClr>
                  </a:outerShdw>
                </a:effectLst>
              </a:rPr>
              <a:t>периодичность отбора проб приведена в Приложении 2. </a:t>
            </a:r>
            <a:endParaRPr lang="ru-RU" dirty="0">
              <a:effectLst>
                <a:outerShdw blurRad="38100" dist="38100" dir="2700000" algn="tl">
                  <a:srgbClr val="000000">
                    <a:alpha val="43137"/>
                  </a:srgbClr>
                </a:outerShdw>
              </a:effectLst>
            </a:endParaRPr>
          </a:p>
        </p:txBody>
      </p:sp>
      <p:sp>
        <p:nvSpPr>
          <p:cNvPr id="12" name="Стрелка вправо 11"/>
          <p:cNvSpPr/>
          <p:nvPr/>
        </p:nvSpPr>
        <p:spPr>
          <a:xfrm>
            <a:off x="5015752" y="5755342"/>
            <a:ext cx="1223683"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Стрелка вверх 12"/>
          <p:cNvSpPr/>
          <p:nvPr/>
        </p:nvSpPr>
        <p:spPr>
          <a:xfrm>
            <a:off x="8807825" y="4424083"/>
            <a:ext cx="484632" cy="42708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TextBox 13"/>
          <p:cNvSpPr txBox="1"/>
          <p:nvPr/>
        </p:nvSpPr>
        <p:spPr>
          <a:xfrm>
            <a:off x="6064624" y="2420477"/>
            <a:ext cx="5957046" cy="2031325"/>
          </a:xfrm>
          <a:prstGeom prst="rect">
            <a:avLst/>
          </a:prstGeom>
          <a:noFill/>
        </p:spPr>
        <p:txBody>
          <a:bodyPr wrap="square" rtlCol="0">
            <a:spAutoFit/>
          </a:bodyPr>
          <a:lstStyle/>
          <a:p>
            <a:pPr algn="ctr"/>
            <a:r>
              <a:rPr lang="ru-RU" dirty="0" smtClean="0">
                <a:solidFill>
                  <a:srgbClr val="FF2D2D"/>
                </a:solidFill>
                <a:effectLst>
                  <a:outerShdw blurRad="38100" dist="38100" dir="2700000" algn="tl">
                    <a:srgbClr val="000000">
                      <a:alpha val="43137"/>
                    </a:srgbClr>
                  </a:outerShdw>
                </a:effectLst>
              </a:rPr>
              <a:t>Результат: </a:t>
            </a:r>
            <a:r>
              <a:rPr lang="ru-RU" dirty="0" smtClean="0">
                <a:effectLst>
                  <a:outerShdw blurRad="38100" dist="38100" dir="2700000" algn="tl">
                    <a:srgbClr val="000000">
                      <a:alpha val="43137"/>
                    </a:srgbClr>
                  </a:outerShdw>
                </a:effectLst>
              </a:rPr>
              <a:t>Отчет, содержащий </a:t>
            </a:r>
            <a:r>
              <a:rPr lang="ru-RU" dirty="0" smtClean="0">
                <a:solidFill>
                  <a:srgbClr val="FF2D2D"/>
                </a:solidFill>
                <a:effectLst>
                  <a:outerShdw blurRad="38100" dist="38100" dir="2700000" algn="tl">
                    <a:srgbClr val="000000">
                      <a:alpha val="43137"/>
                    </a:srgbClr>
                  </a:outerShdw>
                </a:effectLst>
              </a:rPr>
              <a:t>1.</a:t>
            </a:r>
            <a:r>
              <a:rPr lang="ru-RU" dirty="0" smtClean="0">
                <a:effectLst>
                  <a:outerShdw blurRad="38100" dist="38100" dir="2700000" algn="tl">
                    <a:srgbClr val="000000">
                      <a:alpha val="43137"/>
                    </a:srgbClr>
                  </a:outerShdw>
                </a:effectLst>
              </a:rPr>
              <a:t> перечень ЗВ, в отношении которых проводилась инвентаризация, </a:t>
            </a:r>
            <a:r>
              <a:rPr lang="ru-RU" dirty="0" smtClean="0">
                <a:solidFill>
                  <a:srgbClr val="FF2D2D"/>
                </a:solidFill>
                <a:effectLst>
                  <a:outerShdw blurRad="38100" dist="38100" dir="2700000" algn="tl">
                    <a:srgbClr val="000000">
                      <a:alpha val="43137"/>
                    </a:srgbClr>
                  </a:outerShdw>
                </a:effectLst>
              </a:rPr>
              <a:t>2.</a:t>
            </a:r>
            <a:r>
              <a:rPr lang="ru-RU" dirty="0" smtClean="0">
                <a:effectLst>
                  <a:outerShdw blurRad="38100" dist="38100" dir="2700000" algn="tl">
                    <a:srgbClr val="000000">
                      <a:alpha val="43137"/>
                    </a:srgbClr>
                  </a:outerShdw>
                </a:effectLst>
              </a:rPr>
              <a:t> реквизиты аттестатов аккредитации лабораторий, </a:t>
            </a:r>
            <a:r>
              <a:rPr lang="ru-RU" dirty="0" smtClean="0">
                <a:solidFill>
                  <a:srgbClr val="FF2D2D"/>
                </a:solidFill>
                <a:effectLst>
                  <a:outerShdw blurRad="38100" dist="38100" dir="2700000" algn="tl">
                    <a:srgbClr val="000000">
                      <a:alpha val="43137"/>
                    </a:srgbClr>
                  </a:outerShdw>
                </a:effectLst>
              </a:rPr>
              <a:t>3. </a:t>
            </a:r>
            <a:r>
              <a:rPr lang="ru-RU" dirty="0" smtClean="0">
                <a:effectLst>
                  <a:outerShdw blurRad="38100" dist="38100" dir="2700000" algn="tl">
                    <a:srgbClr val="000000">
                      <a:alpha val="43137"/>
                    </a:srgbClr>
                  </a:outerShdw>
                </a:effectLst>
              </a:rPr>
              <a:t>протоколы КХА и акты отбора проб оформленные по ППРФ №525, </a:t>
            </a:r>
            <a:r>
              <a:rPr lang="ru-RU" dirty="0" smtClean="0">
                <a:solidFill>
                  <a:srgbClr val="FF2D2D"/>
                </a:solidFill>
                <a:effectLst>
                  <a:outerShdw blurRad="38100" dist="38100" dir="2700000" algn="tl">
                    <a:srgbClr val="000000">
                      <a:alpha val="43137"/>
                    </a:srgbClr>
                  </a:outerShdw>
                </a:effectLst>
              </a:rPr>
              <a:t>4.</a:t>
            </a:r>
            <a:r>
              <a:rPr lang="ru-RU" dirty="0" smtClean="0">
                <a:effectLst>
                  <a:outerShdw blurRad="38100" dist="38100" dir="2700000" algn="tl">
                    <a:srgbClr val="000000">
                      <a:alpha val="43137"/>
                    </a:srgbClr>
                  </a:outerShdw>
                </a:effectLst>
              </a:rPr>
              <a:t> сравнение результатов КХА с ПДК, </a:t>
            </a:r>
            <a:r>
              <a:rPr lang="ru-RU" dirty="0" smtClean="0">
                <a:solidFill>
                  <a:srgbClr val="FF2D2D"/>
                </a:solidFill>
                <a:effectLst>
                  <a:outerShdw blurRad="38100" dist="38100" dir="2700000" algn="tl">
                    <a:srgbClr val="000000">
                      <a:alpha val="43137"/>
                    </a:srgbClr>
                  </a:outerShdw>
                </a:effectLst>
              </a:rPr>
              <a:t>5. </a:t>
            </a:r>
            <a:r>
              <a:rPr lang="ru-RU" dirty="0" smtClean="0">
                <a:effectLst>
                  <a:outerShdw blurRad="38100" dist="38100" dir="2700000" algn="tl">
                    <a:srgbClr val="000000">
                      <a:alpha val="43137"/>
                    </a:srgbClr>
                  </a:outerShdw>
                </a:effectLst>
              </a:rPr>
              <a:t>перечень ЗВ, максимальная за период инвентаризации концентрация которых превышает ПДК, </a:t>
            </a:r>
            <a:endParaRPr lang="ru-RU" dirty="0">
              <a:effectLst>
                <a:outerShdw blurRad="38100" dist="38100" dir="2700000" algn="tl">
                  <a:srgbClr val="000000">
                    <a:alpha val="43137"/>
                  </a:srgbClr>
                </a:outerShdw>
              </a:effectLs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6400" y="242048"/>
            <a:ext cx="11400118" cy="838200"/>
          </a:xfrm>
        </p:spPr>
        <p:txBody>
          <a:bodyPr>
            <a:normAutofit/>
          </a:bodyPr>
          <a:lstStyle/>
          <a:p>
            <a:pPr algn="ctr"/>
            <a:r>
              <a:rPr lang="ru-RU" sz="2600" dirty="0" smtClean="0">
                <a:effectLst>
                  <a:outerShdw blurRad="38100" dist="38100" dir="2700000" algn="tl">
                    <a:srgbClr val="000000">
                      <a:alpha val="43137"/>
                    </a:srgbClr>
                  </a:outerShdw>
                  <a:reflection blurRad="12700" stA="48000" endA="300" endPos="55000" dir="5400000" sy="-90000" algn="bl" rotWithShape="0"/>
                </a:effectLst>
              </a:rPr>
              <a:t>Нормируемые показатели для организаций ВКХ и их АБОНЕНТОВ</a:t>
            </a:r>
            <a:endParaRPr lang="ru-RU" sz="2600" dirty="0">
              <a:effectLst>
                <a:outerShdw blurRad="38100" dist="38100" dir="2700000" algn="tl">
                  <a:srgbClr val="000000">
                    <a:alpha val="43137"/>
                  </a:srgbClr>
                </a:outerShdw>
                <a:reflection blurRad="12700" stA="48000" endA="300" endPos="55000" dir="5400000" sy="-90000" algn="bl" rotWithShape="0"/>
              </a:effectLst>
            </a:endParaRPr>
          </a:p>
        </p:txBody>
      </p:sp>
      <p:sp>
        <p:nvSpPr>
          <p:cNvPr id="4" name="TextBox 3"/>
          <p:cNvSpPr txBox="1"/>
          <p:nvPr/>
        </p:nvSpPr>
        <p:spPr>
          <a:xfrm>
            <a:off x="699247" y="1129553"/>
            <a:ext cx="10676965" cy="1107996"/>
          </a:xfrm>
          <a:prstGeom prst="rect">
            <a:avLst/>
          </a:prstGeom>
          <a:noFill/>
          <a:ln w="19050">
            <a:solidFill>
              <a:schemeClr val="accent1"/>
            </a:solidFill>
          </a:ln>
        </p:spPr>
        <p:txBody>
          <a:bodyPr wrap="square" rtlCol="0">
            <a:spAutoFit/>
          </a:bodyPr>
          <a:lstStyle/>
          <a:p>
            <a:pPr algn="ctr"/>
            <a:r>
              <a:rPr lang="ru-RU" sz="2200" dirty="0" smtClean="0">
                <a:solidFill>
                  <a:srgbClr val="FF0000"/>
                </a:solidFill>
                <a:effectLst>
                  <a:outerShdw blurRad="38100" dist="38100" dir="2700000" algn="tl">
                    <a:srgbClr val="000000">
                      <a:alpha val="43137"/>
                    </a:srgbClr>
                  </a:outerShdw>
                </a:effectLst>
              </a:rPr>
              <a:t>Инвентаризация сбросов сточных вод</a:t>
            </a:r>
          </a:p>
          <a:p>
            <a:pPr algn="ctr"/>
            <a:r>
              <a:rPr lang="ru-RU" sz="2200" dirty="0" smtClean="0">
                <a:effectLst>
                  <a:outerShdw blurRad="38100" dist="38100" dir="2700000" algn="tl">
                    <a:srgbClr val="000000">
                      <a:alpha val="43137"/>
                    </a:srgbClr>
                  </a:outerShdw>
                </a:effectLst>
              </a:rPr>
              <a:t>Проект постановления Правительства РФ «Об утверждении Порядка проведения инвентаризации сбросов загрязняющих веществ в окружающую среду»</a:t>
            </a:r>
            <a:endParaRPr lang="ru-RU" sz="2200" dirty="0">
              <a:effectLst>
                <a:outerShdw blurRad="38100" dist="38100" dir="2700000" algn="tl">
                  <a:srgbClr val="000000">
                    <a:alpha val="43137"/>
                  </a:srgbClr>
                </a:outerShdw>
              </a:effectLst>
            </a:endParaRPr>
          </a:p>
        </p:txBody>
      </p:sp>
      <p:sp>
        <p:nvSpPr>
          <p:cNvPr id="5" name="TextBox 4"/>
          <p:cNvSpPr txBox="1"/>
          <p:nvPr/>
        </p:nvSpPr>
        <p:spPr>
          <a:xfrm>
            <a:off x="215155" y="2420471"/>
            <a:ext cx="4975410" cy="1477328"/>
          </a:xfrm>
          <a:prstGeom prst="rect">
            <a:avLst/>
          </a:prstGeom>
          <a:noFill/>
        </p:spPr>
        <p:txBody>
          <a:bodyPr wrap="square" rtlCol="0">
            <a:spAutoFit/>
          </a:bodyPr>
          <a:lstStyle/>
          <a:p>
            <a:pPr algn="ctr"/>
            <a:r>
              <a:rPr lang="ru-RU" dirty="0" smtClean="0">
                <a:solidFill>
                  <a:srgbClr val="FF0000"/>
                </a:solidFill>
                <a:effectLst>
                  <a:outerShdw blurRad="38100" dist="38100" dir="2700000" algn="tl">
                    <a:srgbClr val="000000">
                      <a:alpha val="43137"/>
                    </a:srgbClr>
                  </a:outerShdw>
                </a:effectLst>
              </a:rPr>
              <a:t>Срок действия :</a:t>
            </a:r>
            <a:r>
              <a:rPr lang="ru-RU" dirty="0" smtClean="0">
                <a:effectLst>
                  <a:outerShdw blurRad="38100" dist="38100" dir="2700000" algn="tl">
                    <a:srgbClr val="000000">
                      <a:alpha val="43137"/>
                    </a:srgbClr>
                  </a:outerShdw>
                </a:effectLst>
              </a:rPr>
              <a:t> </a:t>
            </a:r>
            <a:r>
              <a:rPr lang="ru-RU" dirty="0" smtClean="0">
                <a:solidFill>
                  <a:srgbClr val="FF2D2D"/>
                </a:solidFill>
                <a:effectLst>
                  <a:outerShdw blurRad="38100" dist="38100" dir="2700000" algn="tl">
                    <a:srgbClr val="000000">
                      <a:alpha val="43137"/>
                    </a:srgbClr>
                  </a:outerShdw>
                </a:effectLst>
              </a:rPr>
              <a:t>1.</a:t>
            </a:r>
            <a:r>
              <a:rPr lang="ru-RU" dirty="0" smtClean="0">
                <a:effectLst>
                  <a:outerShdw blurRad="38100" dist="38100" dir="2700000" algn="tl">
                    <a:srgbClr val="000000">
                      <a:alpha val="43137"/>
                    </a:srgbClr>
                  </a:outerShdw>
                </a:effectLst>
              </a:rPr>
              <a:t> для объектов ЦСВ 1 категории (значительное НВОС) с даты составления отчета до срока окончания КЭР,   </a:t>
            </a:r>
            <a:r>
              <a:rPr lang="ru-RU" dirty="0" smtClean="0">
                <a:solidFill>
                  <a:srgbClr val="FF2D2D"/>
                </a:solidFill>
                <a:effectLst>
                  <a:outerShdw blurRad="38100" dist="38100" dir="2700000" algn="tl">
                    <a:srgbClr val="000000">
                      <a:alpha val="43137"/>
                    </a:srgbClr>
                  </a:outerShdw>
                </a:effectLst>
              </a:rPr>
              <a:t>2. </a:t>
            </a:r>
            <a:r>
              <a:rPr lang="ru-RU" dirty="0" smtClean="0">
                <a:effectLst>
                  <a:outerShdw blurRad="38100" dist="38100" dir="2700000" algn="tl">
                    <a:srgbClr val="000000">
                      <a:alpha val="43137"/>
                    </a:srgbClr>
                  </a:outerShdw>
                </a:effectLst>
              </a:rPr>
              <a:t>для объектов ЦСВ 2 категории до окончания срока Декларации о ВОС, </a:t>
            </a:r>
            <a:endParaRPr lang="ru-RU" dirty="0">
              <a:effectLst>
                <a:outerShdw blurRad="38100" dist="38100" dir="2700000" algn="tl">
                  <a:srgbClr val="000000">
                    <a:alpha val="43137"/>
                  </a:srgbClr>
                </a:outerShdw>
              </a:effectLst>
            </a:endParaRPr>
          </a:p>
        </p:txBody>
      </p:sp>
      <p:sp>
        <p:nvSpPr>
          <p:cNvPr id="7" name="Стрелка вниз 6"/>
          <p:cNvSpPr/>
          <p:nvPr/>
        </p:nvSpPr>
        <p:spPr>
          <a:xfrm>
            <a:off x="2433918" y="3859306"/>
            <a:ext cx="484632" cy="53465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Стрелка вниз 7"/>
          <p:cNvSpPr/>
          <p:nvPr/>
        </p:nvSpPr>
        <p:spPr>
          <a:xfrm>
            <a:off x="2371166" y="5571558"/>
            <a:ext cx="484632" cy="47961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TextBox 9"/>
          <p:cNvSpPr txBox="1"/>
          <p:nvPr/>
        </p:nvSpPr>
        <p:spPr>
          <a:xfrm>
            <a:off x="188259" y="4370301"/>
            <a:ext cx="4867835" cy="1200329"/>
          </a:xfrm>
          <a:prstGeom prst="rect">
            <a:avLst/>
          </a:prstGeom>
          <a:noFill/>
        </p:spPr>
        <p:txBody>
          <a:bodyPr wrap="square" rtlCol="0">
            <a:spAutoFit/>
          </a:bodyPr>
          <a:lstStyle/>
          <a:p>
            <a:pPr algn="ctr"/>
            <a:r>
              <a:rPr lang="ru-RU" dirty="0" smtClean="0">
                <a:solidFill>
                  <a:srgbClr val="FF0000"/>
                </a:solidFill>
                <a:effectLst>
                  <a:outerShdw blurRad="38100" dist="38100" dir="2700000" algn="tl">
                    <a:srgbClr val="000000">
                      <a:alpha val="43137"/>
                    </a:srgbClr>
                  </a:outerShdw>
                </a:effectLst>
              </a:rPr>
              <a:t>Инвентаризация может быть проведена ЦСВ добровольно - до истечения срока результатов, но не позднее 18 месяцев с даты публикации новых НДС</a:t>
            </a:r>
            <a:endParaRPr lang="ru-RU" dirty="0">
              <a:effectLst>
                <a:outerShdw blurRad="38100" dist="38100" dir="2700000" algn="tl">
                  <a:srgbClr val="000000">
                    <a:alpha val="43137"/>
                  </a:srgbClr>
                </a:outerShdw>
              </a:effectLst>
            </a:endParaRPr>
          </a:p>
        </p:txBody>
      </p:sp>
      <p:sp>
        <p:nvSpPr>
          <p:cNvPr id="11" name="TextBox 10"/>
          <p:cNvSpPr txBox="1"/>
          <p:nvPr/>
        </p:nvSpPr>
        <p:spPr>
          <a:xfrm>
            <a:off x="6320118" y="4356839"/>
            <a:ext cx="5540187" cy="2308324"/>
          </a:xfrm>
          <a:prstGeom prst="rect">
            <a:avLst/>
          </a:prstGeom>
          <a:noFill/>
        </p:spPr>
        <p:txBody>
          <a:bodyPr wrap="square" rtlCol="0">
            <a:spAutoFit/>
          </a:bodyPr>
          <a:lstStyle/>
          <a:p>
            <a:pPr algn="ctr"/>
            <a:r>
              <a:rPr lang="ru-RU" dirty="0" smtClean="0"/>
              <a:t>При проведении инвентаризации </a:t>
            </a:r>
            <a:r>
              <a:rPr lang="ru-RU" dirty="0" smtClean="0">
                <a:solidFill>
                  <a:srgbClr val="FF2D2D"/>
                </a:solidFill>
              </a:rPr>
              <a:t>впервые </a:t>
            </a:r>
            <a:r>
              <a:rPr lang="ru-RU" dirty="0" smtClean="0"/>
              <a:t>организация ВКХ вправе использовать результаты инвентаризации, проведенной в соответствии с требованиями настоящего Порядка, в отношении </a:t>
            </a:r>
            <a:r>
              <a:rPr lang="ru-RU" dirty="0" smtClean="0">
                <a:solidFill>
                  <a:srgbClr val="FF2D2D"/>
                </a:solidFill>
              </a:rPr>
              <a:t>отдельных загрязняющих веществ</a:t>
            </a:r>
            <a:r>
              <a:rPr lang="ru-RU" dirty="0" smtClean="0"/>
              <a:t>, указанных в соответствующем разделе приложения № 1, а также в отношении отдельных загрязняющих веществ, указанных в НДС и не вошедших в Приложение №1 ,</a:t>
            </a:r>
            <a:endParaRPr lang="ru-RU" dirty="0">
              <a:effectLst>
                <a:outerShdw blurRad="38100" dist="38100" dir="2700000" algn="tl">
                  <a:srgbClr val="000000">
                    <a:alpha val="43137"/>
                  </a:srgbClr>
                </a:outerShdw>
              </a:effectLst>
            </a:endParaRPr>
          </a:p>
        </p:txBody>
      </p:sp>
      <p:sp>
        <p:nvSpPr>
          <p:cNvPr id="12" name="Стрелка вправо 11"/>
          <p:cNvSpPr/>
          <p:nvPr/>
        </p:nvSpPr>
        <p:spPr>
          <a:xfrm>
            <a:off x="5123328" y="4733370"/>
            <a:ext cx="1223683"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Стрелка вверх 12"/>
          <p:cNvSpPr/>
          <p:nvPr/>
        </p:nvSpPr>
        <p:spPr>
          <a:xfrm>
            <a:off x="8807825" y="3859306"/>
            <a:ext cx="484632" cy="534661"/>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TextBox 13"/>
          <p:cNvSpPr txBox="1"/>
          <p:nvPr/>
        </p:nvSpPr>
        <p:spPr>
          <a:xfrm>
            <a:off x="6387353" y="2407030"/>
            <a:ext cx="5325036" cy="1477328"/>
          </a:xfrm>
          <a:prstGeom prst="rect">
            <a:avLst/>
          </a:prstGeom>
          <a:noFill/>
        </p:spPr>
        <p:txBody>
          <a:bodyPr wrap="square" rtlCol="0">
            <a:spAutoFit/>
          </a:bodyPr>
          <a:lstStyle/>
          <a:p>
            <a:pPr algn="ctr"/>
            <a:r>
              <a:rPr lang="ru-RU" dirty="0" smtClean="0">
                <a:solidFill>
                  <a:srgbClr val="FF2D2D"/>
                </a:solidFill>
              </a:rPr>
              <a:t>Загрязняющие вещества</a:t>
            </a:r>
            <a:r>
              <a:rPr lang="ru-RU" dirty="0" smtClean="0"/>
              <a:t>, в отношении которых инвентаризация подлежит проведению, но не проводилась, включаются в на основании которого должны разрабатываться НДС объектов данной организации ВКХ </a:t>
            </a:r>
            <a:endParaRPr lang="ru-RU" dirty="0">
              <a:effectLst>
                <a:outerShdw blurRad="38100" dist="38100" dir="2700000" algn="tl">
                  <a:srgbClr val="000000">
                    <a:alpha val="43137"/>
                  </a:srgbClr>
                </a:outerShdw>
              </a:effectLst>
            </a:endParaRPr>
          </a:p>
        </p:txBody>
      </p:sp>
      <p:sp>
        <p:nvSpPr>
          <p:cNvPr id="15" name="TextBox 14"/>
          <p:cNvSpPr txBox="1"/>
          <p:nvPr/>
        </p:nvSpPr>
        <p:spPr>
          <a:xfrm>
            <a:off x="605117" y="6024282"/>
            <a:ext cx="3953435" cy="646331"/>
          </a:xfrm>
          <a:prstGeom prst="rect">
            <a:avLst/>
          </a:prstGeom>
          <a:noFill/>
        </p:spPr>
        <p:txBody>
          <a:bodyPr wrap="square" rtlCol="0">
            <a:spAutoFit/>
          </a:bodyPr>
          <a:lstStyle/>
          <a:p>
            <a:pPr algn="ctr"/>
            <a:r>
              <a:rPr lang="ru-RU" dirty="0" smtClean="0">
                <a:effectLst>
                  <a:outerShdw blurRad="38100" dist="38100" dir="2700000" algn="tl">
                    <a:srgbClr val="000000">
                      <a:alpha val="43137"/>
                    </a:srgbClr>
                  </a:outerShdw>
                </a:effectLst>
              </a:rPr>
              <a:t>Решение оформляется приказом по организации ВКХ </a:t>
            </a:r>
            <a:endParaRPr lang="ru-RU" dirty="0">
              <a:effectLst>
                <a:outerShdw blurRad="38100" dist="38100" dir="2700000" algn="tl">
                  <a:srgbClr val="000000">
                    <a:alpha val="43137"/>
                  </a:srgbClr>
                </a:outerShdw>
              </a:effectLs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5"/>
          <p:cNvSpPr>
            <a:spLocks noChangeArrowheads="1"/>
          </p:cNvSpPr>
          <p:nvPr/>
        </p:nvSpPr>
        <p:spPr bwMode="auto">
          <a:xfrm>
            <a:off x="385241" y="2555798"/>
            <a:ext cx="2827770" cy="1656184"/>
          </a:xfrm>
          <a:prstGeom prst="downArrowCallout">
            <a:avLst>
              <a:gd name="adj1" fmla="val 30337"/>
              <a:gd name="adj2" fmla="val 31457"/>
              <a:gd name="adj3" fmla="val 13567"/>
              <a:gd name="adj4" fmla="val 82235"/>
            </a:avLst>
          </a:prstGeom>
          <a:solidFill>
            <a:srgbClr val="99CCFF"/>
          </a:solidFill>
          <a:ln w="25400">
            <a:solidFill>
              <a:schemeClr val="bg2">
                <a:lumMod val="60000"/>
                <a:lumOff val="40000"/>
              </a:schemeClr>
            </a:solidFill>
            <a:round/>
            <a:headEnd/>
            <a:tailEnd/>
          </a:ln>
          <a:effectLst>
            <a:outerShdw dist="28398" dir="3806097" algn="ctr" rotWithShape="0">
              <a:schemeClr val="accent1">
                <a:lumMod val="50000"/>
                <a:lumOff val="0"/>
                <a:alpha val="50000"/>
              </a:schemeClr>
            </a:outerShdw>
          </a:effectLst>
        </p:spPr>
        <p:txBody>
          <a:bodyPr rot="0" vert="horz" wrap="square" lIns="91420" tIns="45710" rIns="91420" bIns="45710" anchor="t" anchorCtr="0" upright="1">
            <a:noAutofit/>
            <a:scene3d>
              <a:camera prst="orthographicFront"/>
              <a:lightRig rig="balanced" dir="t">
                <a:rot lat="0" lon="0" rev="2100000"/>
              </a:lightRig>
            </a:scene3d>
            <a:sp3d extrusionH="57150" prstMaterial="metal">
              <a:bevelT w="38100" h="25400"/>
              <a:contourClr>
                <a:schemeClr val="bg2"/>
              </a:contourClr>
            </a:sp3d>
          </a:bodyPr>
          <a:lstStyle/>
          <a:p>
            <a:pPr algn="ctr">
              <a:spcAft>
                <a:spcPts val="1000"/>
              </a:spcAft>
            </a:pPr>
            <a:r>
              <a:rPr lang="ru-RU" sz="1500" b="1" dirty="0">
                <a:ln w="50800"/>
                <a:solidFill>
                  <a:schemeClr val="tx1">
                    <a:lumMod val="85000"/>
                    <a:lumOff val="15000"/>
                  </a:schemeClr>
                </a:solidFill>
                <a:latin typeface="Franklin Gothic Medium" pitchFamily="34" charset="0"/>
                <a:ea typeface="Times New Roman"/>
                <a:cs typeface="Times New Roman"/>
              </a:rPr>
              <a:t>Зачет средств, по мероприятиям плана снижения сбросов по достижению НДС при плате за НВОС </a:t>
            </a:r>
            <a:r>
              <a:rPr lang="ru-RU" sz="1500" b="1" dirty="0">
                <a:ln w="50800"/>
                <a:solidFill>
                  <a:srgbClr val="FF0000"/>
                </a:solidFill>
                <a:latin typeface="Franklin Gothic Medium" pitchFamily="34" charset="0"/>
                <a:ea typeface="Times New Roman"/>
                <a:cs typeface="Times New Roman"/>
              </a:rPr>
              <a:t>не работающая норма</a:t>
            </a:r>
          </a:p>
          <a:p>
            <a:pPr algn="ctr">
              <a:spcAft>
                <a:spcPts val="1000"/>
              </a:spcAft>
            </a:pPr>
            <a:endParaRPr lang="ru-RU" sz="1500" b="1" dirty="0">
              <a:ln w="50800"/>
              <a:solidFill>
                <a:schemeClr val="tx1">
                  <a:lumMod val="85000"/>
                  <a:lumOff val="15000"/>
                </a:schemeClr>
              </a:solidFill>
              <a:latin typeface="Franklin Gothic Medium" pitchFamily="34" charset="0"/>
              <a:ea typeface="Times New Roman"/>
              <a:cs typeface="Times New Roman"/>
            </a:endParaRPr>
          </a:p>
        </p:txBody>
      </p:sp>
      <p:sp>
        <p:nvSpPr>
          <p:cNvPr id="4" name="Oval 2"/>
          <p:cNvSpPr>
            <a:spLocks noChangeAspect="1" noChangeArrowheads="1"/>
          </p:cNvSpPr>
          <p:nvPr/>
        </p:nvSpPr>
        <p:spPr bwMode="auto">
          <a:xfrm>
            <a:off x="3550351" y="96394"/>
            <a:ext cx="4248472" cy="936104"/>
          </a:xfrm>
          <a:prstGeom prst="ellipse">
            <a:avLst/>
          </a:prstGeom>
          <a:solidFill>
            <a:srgbClr val="92D050"/>
          </a:solidFill>
          <a:ln w="38100">
            <a:solidFill>
              <a:schemeClr val="bg2">
                <a:lumMod val="60000"/>
                <a:lumOff val="40000"/>
              </a:schemeClr>
            </a:solidFill>
            <a:round/>
            <a:headEnd/>
            <a:tailEnd/>
          </a:ln>
          <a:effectLst>
            <a:outerShdw dist="28398" dir="3806097" algn="ctr" rotWithShape="0">
              <a:schemeClr val="accent3">
                <a:lumMod val="50000"/>
                <a:lumOff val="0"/>
                <a:alpha val="50000"/>
              </a:schemeClr>
            </a:outerShdw>
          </a:effectLst>
        </p:spPr>
        <p:txBody>
          <a:bodyPr rot="0" vert="horz" wrap="square" lIns="9142" tIns="9142" rIns="9142" bIns="9142" anchor="ctr" anchorCtr="0" upright="1">
            <a:noAutofit/>
            <a:scene3d>
              <a:camera prst="orthographicFront"/>
              <a:lightRig rig="balanced" dir="t">
                <a:rot lat="0" lon="0" rev="2100000"/>
              </a:lightRig>
            </a:scene3d>
            <a:sp3d extrusionH="57150" prstMaterial="metal">
              <a:bevelT w="38100" h="25400"/>
              <a:contourClr>
                <a:schemeClr val="bg2"/>
              </a:contourClr>
            </a:sp3d>
          </a:bodyPr>
          <a:lstStyle/>
          <a:p>
            <a:pPr algn="ctr"/>
            <a:r>
              <a:rPr lang="ru-RU" sz="1600" dirty="0">
                <a:ln w="50800"/>
                <a:solidFill>
                  <a:schemeClr val="tx1">
                    <a:lumMod val="85000"/>
                    <a:lumOff val="15000"/>
                  </a:schemeClr>
                </a:solidFill>
                <a:latin typeface="Franklin Gothic Demi"/>
                <a:ea typeface="Times New Roman"/>
                <a:cs typeface="Times New Roman"/>
              </a:rPr>
              <a:t>Плата за негативное воздействие на водные объекты</a:t>
            </a:r>
            <a:endParaRPr lang="ru-RU" sz="1600" dirty="0">
              <a:ln w="50800"/>
              <a:solidFill>
                <a:schemeClr val="tx1">
                  <a:lumMod val="85000"/>
                  <a:lumOff val="15000"/>
                </a:schemeClr>
              </a:solidFill>
              <a:latin typeface="Calibri"/>
              <a:ea typeface="Times New Roman"/>
              <a:cs typeface="Times New Roman"/>
            </a:endParaRPr>
          </a:p>
        </p:txBody>
      </p:sp>
      <p:sp>
        <p:nvSpPr>
          <p:cNvPr id="6" name="AutoShape 4"/>
          <p:cNvSpPr>
            <a:spLocks noChangeArrowheads="1"/>
          </p:cNvSpPr>
          <p:nvPr/>
        </p:nvSpPr>
        <p:spPr bwMode="auto">
          <a:xfrm>
            <a:off x="413678" y="1340767"/>
            <a:ext cx="2805824" cy="1117619"/>
          </a:xfrm>
          <a:prstGeom prst="downArrowCallout">
            <a:avLst>
              <a:gd name="adj1" fmla="val 44795"/>
              <a:gd name="adj2" fmla="val 51172"/>
              <a:gd name="adj3" fmla="val 17861"/>
              <a:gd name="adj4" fmla="val 70209"/>
            </a:avLst>
          </a:prstGeom>
          <a:solidFill>
            <a:srgbClr val="99CCFF"/>
          </a:solidFill>
          <a:ln w="28575">
            <a:solidFill>
              <a:schemeClr val="bg2">
                <a:lumMod val="60000"/>
                <a:lumOff val="40000"/>
              </a:schemeClr>
            </a:solidFill>
            <a:round/>
            <a:headEnd/>
            <a:tailEnd/>
          </a:ln>
          <a:effectLst>
            <a:outerShdw dist="28398" dir="3806097" algn="ctr" rotWithShape="0">
              <a:schemeClr val="accent1">
                <a:lumMod val="50000"/>
                <a:lumOff val="0"/>
                <a:alpha val="50000"/>
              </a:schemeClr>
            </a:outerShdw>
          </a:effectLst>
        </p:spPr>
        <p:txBody>
          <a:bodyPr rot="0" vert="horz" wrap="square" lIns="91420" tIns="45710" rIns="91420" bIns="45710" anchor="t" anchorCtr="0" upright="1">
            <a:noAutofit/>
            <a:scene3d>
              <a:camera prst="orthographicFront"/>
              <a:lightRig rig="balanced" dir="t">
                <a:rot lat="0" lon="0" rev="2100000"/>
              </a:lightRig>
            </a:scene3d>
            <a:sp3d extrusionH="57150" prstMaterial="metal">
              <a:bevelT w="38100" h="25400"/>
              <a:contourClr>
                <a:schemeClr val="bg2"/>
              </a:contourClr>
            </a:sp3d>
          </a:bodyPr>
          <a:lstStyle/>
          <a:p>
            <a:pPr algn="ctr"/>
            <a:r>
              <a:rPr lang="ru-RU" sz="1500" b="1" dirty="0">
                <a:ln w="50800"/>
                <a:solidFill>
                  <a:schemeClr val="tx1">
                    <a:lumMod val="85000"/>
                    <a:lumOff val="15000"/>
                  </a:schemeClr>
                </a:solidFill>
                <a:latin typeface="Franklin Gothic Medium" pitchFamily="34" charset="0"/>
                <a:ea typeface="Times New Roman"/>
                <a:cs typeface="Times New Roman"/>
              </a:rPr>
              <a:t>Расчет платы в пределах, за превышение НДС + превышение Лимитов </a:t>
            </a:r>
          </a:p>
          <a:p>
            <a:pPr algn="ctr">
              <a:lnSpc>
                <a:spcPct val="115000"/>
              </a:lnSpc>
              <a:spcAft>
                <a:spcPts val="1000"/>
              </a:spcAft>
            </a:pPr>
            <a:r>
              <a:rPr lang="ru-RU" sz="1500" b="1" dirty="0">
                <a:ln w="50800"/>
                <a:solidFill>
                  <a:schemeClr val="tx1">
                    <a:lumMod val="85000"/>
                    <a:lumOff val="15000"/>
                  </a:schemeClr>
                </a:solidFill>
                <a:latin typeface="Franklin Gothic Medium" pitchFamily="34" charset="0"/>
                <a:ea typeface="Times New Roman"/>
                <a:cs typeface="Arial"/>
              </a:rPr>
              <a:t> </a:t>
            </a:r>
            <a:endParaRPr lang="ru-RU" sz="1500" b="1" dirty="0">
              <a:ln w="50800"/>
              <a:solidFill>
                <a:schemeClr val="tx1">
                  <a:lumMod val="85000"/>
                  <a:lumOff val="15000"/>
                </a:schemeClr>
              </a:solidFill>
              <a:latin typeface="Franklin Gothic Medium" pitchFamily="34" charset="0"/>
              <a:ea typeface="Times New Roman"/>
              <a:cs typeface="Times New Roman"/>
            </a:endParaRPr>
          </a:p>
        </p:txBody>
      </p:sp>
      <p:sp>
        <p:nvSpPr>
          <p:cNvPr id="8" name="AutoShape 6"/>
          <p:cNvSpPr>
            <a:spLocks noChangeArrowheads="1"/>
          </p:cNvSpPr>
          <p:nvPr/>
        </p:nvSpPr>
        <p:spPr bwMode="auto">
          <a:xfrm>
            <a:off x="6056976" y="1812889"/>
            <a:ext cx="2864998" cy="1543987"/>
          </a:xfrm>
          <a:prstGeom prst="downArrowCallout">
            <a:avLst>
              <a:gd name="adj1" fmla="val 31751"/>
              <a:gd name="adj2" fmla="val 28845"/>
              <a:gd name="adj3" fmla="val 11463"/>
              <a:gd name="adj4" fmla="val 83949"/>
            </a:avLst>
          </a:prstGeom>
          <a:solidFill>
            <a:srgbClr val="FFC000"/>
          </a:solidFill>
          <a:ln w="25400">
            <a:solidFill>
              <a:schemeClr val="bg2">
                <a:lumMod val="60000"/>
                <a:lumOff val="40000"/>
              </a:schemeClr>
            </a:solidFill>
            <a:round/>
            <a:headEnd/>
            <a:tailEnd/>
          </a:ln>
          <a:effectLst>
            <a:outerShdw dist="28398" dir="3806097" algn="ctr" rotWithShape="0">
              <a:schemeClr val="accent6">
                <a:lumMod val="50000"/>
                <a:lumOff val="0"/>
                <a:alpha val="50000"/>
              </a:schemeClr>
            </a:outerShdw>
          </a:effectLst>
        </p:spPr>
        <p:txBody>
          <a:bodyPr rot="0" vert="horz" wrap="square" lIns="91420" tIns="45710" rIns="91420" bIns="45710" anchor="t" anchorCtr="0" upright="1">
            <a:noAutofit/>
          </a:bodyPr>
          <a:lstStyle/>
          <a:p>
            <a:pPr algn="ctr">
              <a:spcAft>
                <a:spcPts val="1000"/>
              </a:spcAft>
            </a:pPr>
            <a:r>
              <a:rPr lang="ru-RU" sz="1600" dirty="0">
                <a:solidFill>
                  <a:schemeClr val="tx1">
                    <a:lumMod val="85000"/>
                    <a:lumOff val="15000"/>
                  </a:schemeClr>
                </a:solidFill>
                <a:latin typeface="Franklin Gothic Demi" pitchFamily="34" charset="0"/>
                <a:ea typeface="Times New Roman"/>
                <a:cs typeface="Times New Roman"/>
              </a:rPr>
              <a:t>Счета по </a:t>
            </a:r>
            <a:r>
              <a:rPr lang="ru-RU" sz="1600" dirty="0" smtClean="0">
                <a:solidFill>
                  <a:schemeClr val="tx1">
                    <a:lumMod val="85000"/>
                    <a:lumOff val="15000"/>
                  </a:schemeClr>
                </a:solidFill>
                <a:latin typeface="Franklin Gothic Demi" pitchFamily="34" charset="0"/>
                <a:ea typeface="Times New Roman"/>
                <a:cs typeface="Times New Roman"/>
              </a:rPr>
              <a:t>Декларации </a:t>
            </a:r>
            <a:r>
              <a:rPr lang="ru-RU" sz="1600" dirty="0">
                <a:solidFill>
                  <a:schemeClr val="tx1">
                    <a:lumMod val="85000"/>
                    <a:lumOff val="15000"/>
                  </a:schemeClr>
                </a:solidFill>
                <a:latin typeface="Franklin Gothic Demi" pitchFamily="34" charset="0"/>
                <a:ea typeface="Times New Roman"/>
                <a:cs typeface="Times New Roman"/>
              </a:rPr>
              <a:t>и (или)       по результатам контроля </a:t>
            </a:r>
            <a:r>
              <a:rPr lang="ru-RU" b="1" dirty="0">
                <a:solidFill>
                  <a:srgbClr val="C00000"/>
                </a:solidFill>
                <a:latin typeface="Franklin Gothic Demi" pitchFamily="34" charset="0"/>
                <a:ea typeface="Times New Roman"/>
                <a:cs typeface="Times New Roman"/>
              </a:rPr>
              <a:t>*</a:t>
            </a:r>
            <a:r>
              <a:rPr lang="ru-RU" sz="1600" dirty="0">
                <a:solidFill>
                  <a:schemeClr val="tx1">
                    <a:lumMod val="85000"/>
                    <a:lumOff val="15000"/>
                  </a:schemeClr>
                </a:solidFill>
                <a:latin typeface="Franklin Gothic Demi" pitchFamily="34" charset="0"/>
                <a:ea typeface="Times New Roman"/>
                <a:cs typeface="Times New Roman"/>
              </a:rPr>
              <a:t>Расчет в соответствии с Порядком, установленным ОМСУ </a:t>
            </a:r>
            <a:endParaRPr lang="ru-RU" sz="1600" i="1" dirty="0">
              <a:solidFill>
                <a:schemeClr val="tx1">
                  <a:lumMod val="85000"/>
                  <a:lumOff val="15000"/>
                </a:schemeClr>
              </a:solidFill>
              <a:latin typeface="Franklin Gothic Demi" pitchFamily="34" charset="0"/>
              <a:ea typeface="Times New Roman"/>
              <a:cs typeface="Times New Roman"/>
            </a:endParaRPr>
          </a:p>
        </p:txBody>
      </p:sp>
      <p:sp>
        <p:nvSpPr>
          <p:cNvPr id="12" name="AutoShape 14"/>
          <p:cNvSpPr>
            <a:spLocks noChangeArrowheads="1"/>
          </p:cNvSpPr>
          <p:nvPr/>
        </p:nvSpPr>
        <p:spPr bwMode="auto">
          <a:xfrm>
            <a:off x="6220615" y="3470108"/>
            <a:ext cx="2614362" cy="639798"/>
          </a:xfrm>
          <a:prstGeom prst="downArrowCallout">
            <a:avLst>
              <a:gd name="adj1" fmla="val 86943"/>
              <a:gd name="adj2" fmla="val 92047"/>
              <a:gd name="adj3" fmla="val 27782"/>
              <a:gd name="adj4" fmla="val 56475"/>
            </a:avLst>
          </a:prstGeom>
          <a:solidFill>
            <a:srgbClr val="FFC000"/>
          </a:solidFill>
          <a:ln w="25400">
            <a:solidFill>
              <a:schemeClr val="bg2">
                <a:lumMod val="60000"/>
                <a:lumOff val="40000"/>
              </a:schemeClr>
            </a:solidFill>
            <a:round/>
            <a:headEnd/>
            <a:tailEnd/>
          </a:ln>
          <a:effectLst>
            <a:outerShdw dist="28398" dir="3806097" algn="ctr" rotWithShape="0">
              <a:schemeClr val="accent6">
                <a:lumMod val="50000"/>
                <a:lumOff val="0"/>
                <a:alpha val="50000"/>
              </a:schemeClr>
            </a:outerShdw>
          </a:effectLst>
        </p:spPr>
        <p:txBody>
          <a:bodyPr rot="0" vert="horz" wrap="square" lIns="91420" tIns="45710" rIns="91420" bIns="45710" anchor="t" anchorCtr="0" upright="1">
            <a:noAutofit/>
          </a:bodyPr>
          <a:lstStyle/>
          <a:p>
            <a:pPr algn="ctr">
              <a:lnSpc>
                <a:spcPct val="115000"/>
              </a:lnSpc>
              <a:spcAft>
                <a:spcPts val="1000"/>
              </a:spcAft>
            </a:pPr>
            <a:r>
              <a:rPr lang="ru-RU" dirty="0">
                <a:solidFill>
                  <a:schemeClr val="tx1">
                    <a:lumMod val="85000"/>
                    <a:lumOff val="15000"/>
                  </a:schemeClr>
                </a:solidFill>
                <a:latin typeface="Franklin Gothic Demi" pitchFamily="34" charset="0"/>
                <a:ea typeface="Times New Roman"/>
                <a:cs typeface="Times New Roman"/>
              </a:rPr>
              <a:t>Отсутствуют</a:t>
            </a:r>
          </a:p>
        </p:txBody>
      </p:sp>
      <p:sp>
        <p:nvSpPr>
          <p:cNvPr id="13" name="AutoShape 17"/>
          <p:cNvSpPr>
            <a:spLocks noChangeArrowheads="1"/>
          </p:cNvSpPr>
          <p:nvPr/>
        </p:nvSpPr>
        <p:spPr bwMode="auto">
          <a:xfrm>
            <a:off x="9396794" y="1901371"/>
            <a:ext cx="2527566" cy="2400807"/>
          </a:xfrm>
          <a:prstGeom prst="downArrowCallout">
            <a:avLst>
              <a:gd name="adj1" fmla="val 33485"/>
              <a:gd name="adj2" fmla="val 37722"/>
              <a:gd name="adj3" fmla="val 12511"/>
              <a:gd name="adj4" fmla="val 83240"/>
            </a:avLst>
          </a:prstGeom>
          <a:solidFill>
            <a:schemeClr val="accent3">
              <a:lumMod val="20000"/>
              <a:lumOff val="80000"/>
            </a:schemeClr>
          </a:solidFill>
          <a:ln>
            <a:headEnd/>
            <a:tailEnd/>
          </a:ln>
        </p:spPr>
        <p:style>
          <a:lnRef idx="0">
            <a:schemeClr val="accent3"/>
          </a:lnRef>
          <a:fillRef idx="3">
            <a:schemeClr val="accent3"/>
          </a:fillRef>
          <a:effectRef idx="3">
            <a:schemeClr val="accent3"/>
          </a:effectRef>
          <a:fontRef idx="minor">
            <a:schemeClr val="lt1"/>
          </a:fontRef>
        </p:style>
        <p:txBody>
          <a:bodyPr rot="0" vert="horz" wrap="square" lIns="91420" tIns="45710" rIns="91420" bIns="45710" anchor="t" anchorCtr="0" upright="1">
            <a:noAutofit/>
          </a:bodyPr>
          <a:lstStyle/>
          <a:p>
            <a:pPr algn="ctr"/>
            <a:r>
              <a:rPr lang="ru-RU" sz="1500" dirty="0">
                <a:solidFill>
                  <a:schemeClr val="tx1">
                    <a:lumMod val="85000"/>
                    <a:lumOff val="15000"/>
                  </a:schemeClr>
                </a:solidFill>
                <a:latin typeface="Franklin Gothic Demi" pitchFamily="34" charset="0"/>
                <a:ea typeface="Times New Roman"/>
                <a:cs typeface="Times New Roman"/>
              </a:rPr>
              <a:t>      ППРФ №1134 от 03.11.2016г. плата водоканалу по</a:t>
            </a:r>
          </a:p>
          <a:p>
            <a:pPr algn="ctr"/>
            <a:r>
              <a:rPr lang="ru-RU" sz="1500" dirty="0">
                <a:solidFill>
                  <a:schemeClr val="tx1">
                    <a:lumMod val="85000"/>
                    <a:lumOff val="15000"/>
                  </a:schemeClr>
                </a:solidFill>
                <a:latin typeface="Franklin Gothic Demi" pitchFamily="34" charset="0"/>
                <a:ea typeface="Times New Roman"/>
                <a:cs typeface="Arial"/>
              </a:rPr>
              <a:t>Декларации –или по результатам контрольных проб. План достижения требований и </a:t>
            </a:r>
            <a:r>
              <a:rPr lang="ru-RU" sz="1500" dirty="0">
                <a:solidFill>
                  <a:srgbClr val="C00000"/>
                </a:solidFill>
                <a:latin typeface="Franklin Gothic Demi" pitchFamily="34" charset="0"/>
                <a:ea typeface="Times New Roman"/>
                <a:cs typeface="Arial"/>
              </a:rPr>
              <a:t>возможность не платить</a:t>
            </a:r>
            <a:endParaRPr lang="ru-RU" sz="1500" dirty="0">
              <a:solidFill>
                <a:srgbClr val="C00000"/>
              </a:solidFill>
              <a:latin typeface="Franklin Gothic Demi" pitchFamily="34" charset="0"/>
              <a:ea typeface="Times New Roman"/>
              <a:cs typeface="Times New Roman"/>
            </a:endParaRPr>
          </a:p>
        </p:txBody>
      </p:sp>
      <p:sp>
        <p:nvSpPr>
          <p:cNvPr id="17" name="AutoShape 27"/>
          <p:cNvSpPr>
            <a:spLocks noChangeArrowheads="1"/>
          </p:cNvSpPr>
          <p:nvPr/>
        </p:nvSpPr>
        <p:spPr bwMode="auto">
          <a:xfrm>
            <a:off x="9550043" y="56199"/>
            <a:ext cx="2424182" cy="707390"/>
          </a:xfrm>
          <a:prstGeom prst="flowChartAlternateProcess">
            <a:avLst/>
          </a:prstGeom>
          <a:solidFill>
            <a:srgbClr val="C00000"/>
          </a:solidFill>
          <a:ln w="0">
            <a:solidFill>
              <a:srgbClr val="000000"/>
            </a:solidFill>
            <a:miter lim="800000"/>
            <a:headEnd/>
            <a:tailEnd/>
          </a:ln>
          <a:effectLst>
            <a:outerShdw dist="28398" dir="3806097" algn="ctr" rotWithShape="0">
              <a:schemeClr val="accent2">
                <a:lumMod val="50000"/>
                <a:lumOff val="0"/>
              </a:schemeClr>
            </a:outerShdw>
          </a:effectLst>
          <a:extLst/>
        </p:spPr>
        <p:txBody>
          <a:bodyPr rot="0" vert="horz" wrap="square" lIns="91420" tIns="45710" rIns="91420" bIns="45710" anchor="t" anchorCtr="0" upright="1">
            <a:noAutofit/>
          </a:bodyPr>
          <a:lstStyle/>
          <a:p>
            <a:pPr algn="ctr">
              <a:lnSpc>
                <a:spcPct val="115000"/>
              </a:lnSpc>
              <a:spcAft>
                <a:spcPts val="1000"/>
              </a:spcAft>
            </a:pPr>
            <a:r>
              <a:rPr lang="ru-RU" dirty="0">
                <a:solidFill>
                  <a:srgbClr val="FFFFFF"/>
                </a:solidFill>
                <a:effectLst>
                  <a:outerShdw blurRad="38100" dist="38100" dir="2700000" algn="tl">
                    <a:srgbClr val="000000">
                      <a:alpha val="43137"/>
                    </a:srgbClr>
                  </a:outerShdw>
                </a:effectLst>
                <a:latin typeface="Franklin Gothic Demi"/>
                <a:ea typeface="Times New Roman"/>
                <a:cs typeface="Times New Roman"/>
              </a:rPr>
              <a:t>Существующая схема до 2019года</a:t>
            </a:r>
            <a:endParaRPr lang="ru-RU" sz="1100" dirty="0">
              <a:effectLst>
                <a:outerShdw blurRad="38100" dist="38100" dir="2700000" algn="tl">
                  <a:srgbClr val="000000">
                    <a:alpha val="43137"/>
                  </a:srgbClr>
                </a:outerShdw>
              </a:effectLst>
              <a:latin typeface="Calibri"/>
              <a:ea typeface="Times New Roman"/>
              <a:cs typeface="Times New Roman"/>
            </a:endParaRPr>
          </a:p>
        </p:txBody>
      </p:sp>
      <p:pic>
        <p:nvPicPr>
          <p:cNvPr id="19" name="Picture 30" descr="C:\Users\KovyrshinaTatyana\Desktop\rosprirodnadzor.gif"/>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526573" y="44624"/>
            <a:ext cx="598244" cy="588178"/>
          </a:xfrm>
          <a:prstGeom prst="rect">
            <a:avLst/>
          </a:prstGeom>
          <a:noFill/>
          <a:extLst>
            <a:ext uri="{909E8E84-426E-40DD-AFC4-6F175D3DCCD1}">
              <a14:hiddenFill xmlns="" xmlns:a14="http://schemas.microsoft.com/office/drawing/2010/main">
                <a:solidFill>
                  <a:srgbClr val="FFFFFF"/>
                </a:solidFill>
              </a14:hiddenFill>
            </a:ext>
          </a:extLst>
        </p:spPr>
      </p:pic>
      <p:pic>
        <p:nvPicPr>
          <p:cNvPr id="9218" name="Picture 2" descr="http://www.ssi-spb.ru/upload/medialibrary/5b8/5b808fe74c211b77132ab47f6b2657ae.jpg"/>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9326454" y="799660"/>
            <a:ext cx="1231233" cy="1083090"/>
          </a:xfrm>
          <a:prstGeom prst="rect">
            <a:avLst/>
          </a:prstGeom>
          <a:noFill/>
          <a:extLst>
            <a:ext uri="{909E8E84-426E-40DD-AFC4-6F175D3DCCD1}">
              <a14:hiddenFill xmlns="" xmlns:a14="http://schemas.microsoft.com/office/drawing/2010/main">
                <a:solidFill>
                  <a:srgbClr val="FFFFFF"/>
                </a:solidFill>
              </a14:hiddenFill>
            </a:ext>
          </a:extLst>
        </p:spPr>
      </p:pic>
      <p:sp>
        <p:nvSpPr>
          <p:cNvPr id="9" name="AutoShape 7"/>
          <p:cNvSpPr>
            <a:spLocks noChangeArrowheads="1"/>
          </p:cNvSpPr>
          <p:nvPr/>
        </p:nvSpPr>
        <p:spPr bwMode="auto">
          <a:xfrm>
            <a:off x="6494285" y="1072615"/>
            <a:ext cx="2016224" cy="648072"/>
          </a:xfrm>
          <a:prstGeom prst="downArrowCallout">
            <a:avLst>
              <a:gd name="adj1" fmla="val 69311"/>
              <a:gd name="adj2" fmla="val 72875"/>
              <a:gd name="adj3" fmla="val 28685"/>
              <a:gd name="adj4" fmla="val 54153"/>
            </a:avLst>
          </a:prstGeom>
          <a:solidFill>
            <a:srgbClr val="FFC000"/>
          </a:solidFill>
          <a:ln w="38100">
            <a:solidFill>
              <a:schemeClr val="bg2">
                <a:lumMod val="60000"/>
                <a:lumOff val="40000"/>
              </a:schemeClr>
            </a:solidFill>
            <a:round/>
            <a:headEnd/>
            <a:tailEnd/>
          </a:ln>
          <a:effectLst>
            <a:outerShdw dist="28398" dir="3806097" algn="ctr" rotWithShape="0">
              <a:schemeClr val="accent6">
                <a:lumMod val="50000"/>
                <a:lumOff val="0"/>
                <a:alpha val="50000"/>
              </a:schemeClr>
            </a:outerShdw>
          </a:effectLst>
        </p:spPr>
        <p:txBody>
          <a:bodyPr rot="0" vert="horz" wrap="square" lIns="91420" tIns="45710" rIns="91420" bIns="45710" anchor="t" anchorCtr="0" upright="1">
            <a:noAutofit/>
          </a:bodyPr>
          <a:lstStyle/>
          <a:p>
            <a:pPr algn="ctr">
              <a:lnSpc>
                <a:spcPct val="115000"/>
              </a:lnSpc>
              <a:spcAft>
                <a:spcPts val="1000"/>
              </a:spcAft>
            </a:pPr>
            <a:r>
              <a:rPr lang="ru-RU" dirty="0">
                <a:solidFill>
                  <a:schemeClr val="tx1">
                    <a:lumMod val="85000"/>
                    <a:lumOff val="15000"/>
                  </a:schemeClr>
                </a:solidFill>
                <a:latin typeface="Franklin Gothic Demi"/>
                <a:ea typeface="Times New Roman"/>
                <a:cs typeface="Times New Roman"/>
              </a:rPr>
              <a:t>Абонент</a:t>
            </a:r>
            <a:endParaRPr lang="ru-RU" sz="1100" dirty="0">
              <a:solidFill>
                <a:schemeClr val="tx1">
                  <a:lumMod val="85000"/>
                  <a:lumOff val="15000"/>
                </a:schemeClr>
              </a:solidFill>
              <a:latin typeface="Calibri"/>
              <a:ea typeface="Times New Roman"/>
              <a:cs typeface="Times New Roman"/>
            </a:endParaRPr>
          </a:p>
        </p:txBody>
      </p:sp>
      <p:sp>
        <p:nvSpPr>
          <p:cNvPr id="2" name="TextBox 1"/>
          <p:cNvSpPr txBox="1"/>
          <p:nvPr/>
        </p:nvSpPr>
        <p:spPr>
          <a:xfrm>
            <a:off x="222907" y="6165305"/>
            <a:ext cx="3122932" cy="553998"/>
          </a:xfrm>
          <a:prstGeom prst="rect">
            <a:avLst/>
          </a:prstGeom>
          <a:ln/>
        </p:spPr>
        <p:style>
          <a:lnRef idx="1">
            <a:schemeClr val="accent1"/>
          </a:lnRef>
          <a:fillRef idx="2">
            <a:schemeClr val="accent1"/>
          </a:fillRef>
          <a:effectRef idx="1">
            <a:schemeClr val="accent1"/>
          </a:effectRef>
          <a:fontRef idx="minor">
            <a:schemeClr val="dk1"/>
          </a:fontRef>
        </p:style>
        <p:txBody>
          <a:bodyPr wrap="square" lIns="91420" tIns="45710" rIns="91420" bIns="45710" rtlCol="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ru-RU" sz="1500" b="1" dirty="0">
                <a:ln w="50800"/>
                <a:solidFill>
                  <a:schemeClr val="tx1">
                    <a:lumMod val="85000"/>
                    <a:lumOff val="15000"/>
                  </a:schemeClr>
                </a:solidFill>
                <a:latin typeface="Franklin Gothic Medium" pitchFamily="34" charset="0"/>
              </a:rPr>
              <a:t>Корректировка по факту года до 1 марта</a:t>
            </a:r>
          </a:p>
        </p:txBody>
      </p:sp>
      <p:sp>
        <p:nvSpPr>
          <p:cNvPr id="5" name="AutoShape 3"/>
          <p:cNvSpPr>
            <a:spLocks noChangeArrowheads="1"/>
          </p:cNvSpPr>
          <p:nvPr/>
        </p:nvSpPr>
        <p:spPr bwMode="auto">
          <a:xfrm>
            <a:off x="441873" y="692698"/>
            <a:ext cx="2743278" cy="588178"/>
          </a:xfrm>
          <a:prstGeom prst="downArrowCallout">
            <a:avLst>
              <a:gd name="adj1" fmla="val 76775"/>
              <a:gd name="adj2" fmla="val 66940"/>
              <a:gd name="adj3" fmla="val 26963"/>
              <a:gd name="adj4" fmla="val 53568"/>
            </a:avLst>
          </a:prstGeom>
          <a:solidFill>
            <a:srgbClr val="99CCFF"/>
          </a:solidFill>
          <a:ln w="38100">
            <a:solidFill>
              <a:schemeClr val="bg2">
                <a:lumMod val="60000"/>
                <a:lumOff val="40000"/>
              </a:schemeClr>
            </a:solidFill>
            <a:round/>
            <a:headEnd/>
            <a:tailEnd/>
          </a:ln>
          <a:effectLst>
            <a:outerShdw dist="28398" dir="3806097" algn="ctr" rotWithShape="0">
              <a:schemeClr val="accent1">
                <a:lumMod val="50000"/>
                <a:lumOff val="0"/>
                <a:alpha val="50000"/>
              </a:schemeClr>
            </a:outerShdw>
          </a:effectLst>
        </p:spPr>
        <p:txBody>
          <a:bodyPr rot="0" vert="horz" wrap="square" lIns="91420" tIns="45710" rIns="91420" bIns="45710" anchor="t" anchorCtr="0" upright="1">
            <a:noAutofit/>
            <a:scene3d>
              <a:camera prst="orthographicFront"/>
              <a:lightRig rig="balanced" dir="t">
                <a:rot lat="0" lon="0" rev="2100000"/>
              </a:lightRig>
            </a:scene3d>
            <a:sp3d extrusionH="57150" prstMaterial="metal">
              <a:bevelT w="38100" h="25400"/>
              <a:contourClr>
                <a:schemeClr val="bg2"/>
              </a:contourClr>
            </a:sp3d>
          </a:bodyPr>
          <a:lstStyle/>
          <a:p>
            <a:pPr algn="ctr">
              <a:lnSpc>
                <a:spcPct val="115000"/>
              </a:lnSpc>
              <a:spcAft>
                <a:spcPts val="1000"/>
              </a:spcAft>
            </a:pPr>
            <a:r>
              <a:rPr lang="ru-RU" sz="1500" b="1" dirty="0">
                <a:ln w="50800"/>
                <a:solidFill>
                  <a:schemeClr val="tx1">
                    <a:lumMod val="85000"/>
                    <a:lumOff val="15000"/>
                  </a:schemeClr>
                </a:solidFill>
                <a:latin typeface="Franklin Gothic Medium" pitchFamily="34" charset="0"/>
                <a:ea typeface="Times New Roman"/>
                <a:cs typeface="Times New Roman"/>
              </a:rPr>
              <a:t>ВОДОКАНАЛ</a:t>
            </a:r>
          </a:p>
        </p:txBody>
      </p:sp>
      <p:sp>
        <p:nvSpPr>
          <p:cNvPr id="16" name="AutoShape 24"/>
          <p:cNvSpPr>
            <a:spLocks noChangeArrowheads="1"/>
          </p:cNvSpPr>
          <p:nvPr/>
        </p:nvSpPr>
        <p:spPr bwMode="auto">
          <a:xfrm>
            <a:off x="343606" y="4287188"/>
            <a:ext cx="2842350" cy="1773186"/>
          </a:xfrm>
          <a:prstGeom prst="downArrowCallout">
            <a:avLst>
              <a:gd name="adj1" fmla="val 34970"/>
              <a:gd name="adj2" fmla="val 35070"/>
              <a:gd name="adj3" fmla="val 11393"/>
              <a:gd name="adj4" fmla="val 82713"/>
            </a:avLst>
          </a:prstGeom>
          <a:solidFill>
            <a:srgbClr val="99CCFF"/>
          </a:solidFill>
          <a:ln w="25400">
            <a:solidFill>
              <a:schemeClr val="bg2">
                <a:lumMod val="60000"/>
                <a:lumOff val="40000"/>
              </a:schemeClr>
            </a:solidFill>
            <a:round/>
            <a:headEnd/>
            <a:tailEnd/>
          </a:ln>
          <a:effectLst>
            <a:outerShdw dist="28398" dir="3806097" algn="ctr" rotWithShape="0">
              <a:schemeClr val="accent1">
                <a:lumMod val="50000"/>
                <a:lumOff val="0"/>
                <a:alpha val="50000"/>
              </a:schemeClr>
            </a:outerShdw>
          </a:effectLst>
        </p:spPr>
        <p:txBody>
          <a:bodyPr rot="0" vert="horz" wrap="square" lIns="91420" tIns="45710" rIns="91420" bIns="45710" anchor="t" anchorCtr="0" upright="1">
            <a:noAutofit/>
            <a:scene3d>
              <a:camera prst="orthographicFront"/>
              <a:lightRig rig="balanced" dir="t">
                <a:rot lat="0" lon="0" rev="2100000"/>
              </a:lightRig>
            </a:scene3d>
            <a:sp3d extrusionH="57150" prstMaterial="metal">
              <a:bevelT w="38100" h="25400"/>
              <a:contourClr>
                <a:schemeClr val="bg2"/>
              </a:contourClr>
            </a:sp3d>
          </a:bodyPr>
          <a:lstStyle/>
          <a:p>
            <a:pPr algn="ctr">
              <a:spcAft>
                <a:spcPts val="1000"/>
              </a:spcAft>
            </a:pPr>
            <a:r>
              <a:rPr lang="ru-RU" sz="1500" b="1" dirty="0">
                <a:ln w="50800"/>
                <a:solidFill>
                  <a:schemeClr val="tx1">
                    <a:lumMod val="85000"/>
                    <a:lumOff val="15000"/>
                  </a:schemeClr>
                </a:solidFill>
                <a:latin typeface="Franklin Gothic Medium" pitchFamily="34" charset="0"/>
                <a:ea typeface="Times New Roman"/>
                <a:cs typeface="Times New Roman"/>
              </a:rPr>
              <a:t>Ежеквартальные авансовые платежи в размере ¼ платы за предыдущий год. При уменьшении платы сложности с возвратом уплаченных средств </a:t>
            </a:r>
          </a:p>
        </p:txBody>
      </p:sp>
      <p:sp>
        <p:nvSpPr>
          <p:cNvPr id="10" name="AutoShape 9"/>
          <p:cNvSpPr>
            <a:spLocks noChangeArrowheads="1"/>
          </p:cNvSpPr>
          <p:nvPr/>
        </p:nvSpPr>
        <p:spPr bwMode="auto">
          <a:xfrm>
            <a:off x="3597641" y="1912512"/>
            <a:ext cx="2282337" cy="896044"/>
          </a:xfrm>
          <a:prstGeom prst="leftRightArrow">
            <a:avLst>
              <a:gd name="adj1" fmla="val 50000"/>
              <a:gd name="adj2" fmla="val 53323"/>
            </a:avLst>
          </a:prstGeom>
          <a:solidFill>
            <a:srgbClr val="92D050"/>
          </a:solidFill>
          <a:ln w="38100">
            <a:solidFill>
              <a:schemeClr val="bg2">
                <a:lumMod val="60000"/>
                <a:lumOff val="40000"/>
              </a:schemeClr>
            </a:solidFill>
            <a:round/>
            <a:headEnd/>
            <a:tailEnd/>
          </a:ln>
          <a:effectLst>
            <a:outerShdw dist="28398" dir="3806097" algn="ctr" rotWithShape="0">
              <a:schemeClr val="accent3">
                <a:lumMod val="50000"/>
                <a:lumOff val="0"/>
                <a:alpha val="50000"/>
              </a:schemeClr>
            </a:outerShdw>
          </a:effectLst>
        </p:spPr>
        <p:txBody>
          <a:bodyPr rot="0" vert="horz" wrap="square" lIns="91420" tIns="45710" rIns="91420" bIns="45710" anchor="t" anchorCtr="0" upright="1">
            <a:noAutofit/>
          </a:bodyPr>
          <a:lstStyle/>
          <a:p>
            <a:pPr algn="ctr">
              <a:lnSpc>
                <a:spcPct val="115000"/>
              </a:lnSpc>
              <a:spcAft>
                <a:spcPts val="1000"/>
              </a:spcAft>
            </a:pPr>
            <a:r>
              <a:rPr lang="ru-RU" sz="1500" dirty="0">
                <a:solidFill>
                  <a:schemeClr val="tx1">
                    <a:lumMod val="85000"/>
                    <a:lumOff val="15000"/>
                  </a:schemeClr>
                </a:solidFill>
                <a:latin typeface="Franklin Gothic Demi"/>
                <a:ea typeface="Times New Roman"/>
                <a:cs typeface="Times New Roman"/>
              </a:rPr>
              <a:t>Плата за НВОС</a:t>
            </a:r>
            <a:endParaRPr lang="ru-RU" sz="1500" dirty="0">
              <a:solidFill>
                <a:schemeClr val="tx1">
                  <a:lumMod val="85000"/>
                  <a:lumOff val="15000"/>
                </a:schemeClr>
              </a:solidFill>
              <a:latin typeface="Calibri"/>
              <a:ea typeface="Times New Roman"/>
              <a:cs typeface="Times New Roman"/>
            </a:endParaRPr>
          </a:p>
        </p:txBody>
      </p:sp>
      <p:sp>
        <p:nvSpPr>
          <p:cNvPr id="11" name="AutoShape 11"/>
          <p:cNvSpPr>
            <a:spLocks noChangeArrowheads="1"/>
          </p:cNvSpPr>
          <p:nvPr/>
        </p:nvSpPr>
        <p:spPr bwMode="auto">
          <a:xfrm>
            <a:off x="3589107" y="3237072"/>
            <a:ext cx="2234423" cy="864096"/>
          </a:xfrm>
          <a:prstGeom prst="leftRightArrow">
            <a:avLst>
              <a:gd name="adj1" fmla="val 58912"/>
              <a:gd name="adj2" fmla="val 36254"/>
            </a:avLst>
          </a:prstGeom>
          <a:solidFill>
            <a:srgbClr val="92D050"/>
          </a:solidFill>
          <a:ln w="38100">
            <a:solidFill>
              <a:schemeClr val="bg2">
                <a:lumMod val="60000"/>
                <a:lumOff val="40000"/>
              </a:schemeClr>
            </a:solidFill>
            <a:round/>
            <a:headEnd/>
            <a:tailEnd/>
          </a:ln>
          <a:effectLst>
            <a:outerShdw dist="28398" dir="3806097" algn="ctr" rotWithShape="0">
              <a:schemeClr val="accent3">
                <a:lumMod val="50000"/>
                <a:lumOff val="0"/>
                <a:alpha val="50000"/>
              </a:schemeClr>
            </a:outerShdw>
          </a:effectLst>
        </p:spPr>
        <p:txBody>
          <a:bodyPr rot="0" vert="horz" wrap="square" lIns="91420" tIns="45710" rIns="91420" bIns="45710" anchor="t" anchorCtr="0" upright="1">
            <a:noAutofit/>
          </a:bodyPr>
          <a:lstStyle/>
          <a:p>
            <a:pPr algn="ctr"/>
            <a:r>
              <a:rPr lang="ru-RU" sz="1400" dirty="0">
                <a:solidFill>
                  <a:schemeClr val="tx1">
                    <a:lumMod val="85000"/>
                    <a:lumOff val="15000"/>
                  </a:schemeClr>
                </a:solidFill>
                <a:latin typeface="Franklin Gothic Demi"/>
                <a:ea typeface="Times New Roman"/>
                <a:cs typeface="Times New Roman"/>
              </a:rPr>
              <a:t>Стимулирующие меры</a:t>
            </a:r>
            <a:endParaRPr lang="ru-RU" sz="1400" dirty="0">
              <a:solidFill>
                <a:schemeClr val="tx1">
                  <a:lumMod val="85000"/>
                  <a:lumOff val="15000"/>
                </a:schemeClr>
              </a:solidFill>
              <a:latin typeface="Calibri"/>
              <a:ea typeface="Times New Roman"/>
              <a:cs typeface="Times New Roman"/>
            </a:endParaRPr>
          </a:p>
        </p:txBody>
      </p:sp>
      <p:sp>
        <p:nvSpPr>
          <p:cNvPr id="15" name="AutoShape 23"/>
          <p:cNvSpPr>
            <a:spLocks noChangeArrowheads="1"/>
          </p:cNvSpPr>
          <p:nvPr/>
        </p:nvSpPr>
        <p:spPr bwMode="auto">
          <a:xfrm>
            <a:off x="3591873" y="5054896"/>
            <a:ext cx="2219433" cy="822378"/>
          </a:xfrm>
          <a:prstGeom prst="leftRightArrow">
            <a:avLst>
              <a:gd name="adj1" fmla="val 61517"/>
              <a:gd name="adj2" fmla="val 58835"/>
            </a:avLst>
          </a:prstGeom>
          <a:solidFill>
            <a:srgbClr val="92D050"/>
          </a:solidFill>
          <a:ln w="38100">
            <a:solidFill>
              <a:schemeClr val="bg2">
                <a:lumMod val="60000"/>
                <a:lumOff val="40000"/>
              </a:schemeClr>
            </a:solidFill>
            <a:round/>
            <a:headEnd/>
            <a:tailEnd/>
          </a:ln>
          <a:effectLst>
            <a:outerShdw dist="28398" dir="3806097" algn="ctr" rotWithShape="0">
              <a:schemeClr val="accent3">
                <a:lumMod val="50000"/>
                <a:lumOff val="0"/>
                <a:alpha val="50000"/>
              </a:schemeClr>
            </a:outerShdw>
          </a:effectLst>
        </p:spPr>
        <p:txBody>
          <a:bodyPr rot="0" vert="horz" wrap="square" lIns="91420" tIns="45710" rIns="91420" bIns="45710" anchor="t" anchorCtr="0" upright="1">
            <a:noAutofit/>
          </a:bodyPr>
          <a:lstStyle/>
          <a:p>
            <a:pPr algn="ctr">
              <a:spcAft>
                <a:spcPts val="1000"/>
              </a:spcAft>
            </a:pPr>
            <a:r>
              <a:rPr lang="ru-RU" sz="1500" dirty="0">
                <a:solidFill>
                  <a:schemeClr val="tx1">
                    <a:lumMod val="85000"/>
                    <a:lumOff val="15000"/>
                  </a:schemeClr>
                </a:solidFill>
                <a:latin typeface="Franklin Gothic Demi"/>
                <a:ea typeface="Times New Roman"/>
                <a:cs typeface="Times New Roman"/>
              </a:rPr>
              <a:t>Фискальные меры</a:t>
            </a:r>
            <a:endParaRPr lang="ru-RU" sz="1500" dirty="0">
              <a:solidFill>
                <a:schemeClr val="tx1">
                  <a:lumMod val="85000"/>
                  <a:lumOff val="15000"/>
                </a:schemeClr>
              </a:solidFill>
              <a:latin typeface="Calibri"/>
              <a:ea typeface="Times New Roman"/>
              <a:cs typeface="Times New Roman"/>
            </a:endParaRPr>
          </a:p>
        </p:txBody>
      </p:sp>
      <p:sp>
        <p:nvSpPr>
          <p:cNvPr id="3" name="Скругленный прямоугольник 2"/>
          <p:cNvSpPr/>
          <p:nvPr/>
        </p:nvSpPr>
        <p:spPr>
          <a:xfrm>
            <a:off x="9269340" y="4557011"/>
            <a:ext cx="2714981" cy="1813810"/>
          </a:xfrm>
          <a:prstGeom prst="roundRect">
            <a:avLst/>
          </a:prstGeom>
          <a:solidFill>
            <a:schemeClr val="accent3">
              <a:lumMod val="20000"/>
              <a:lumOff val="80000"/>
            </a:schemeClr>
          </a:solidFill>
        </p:spPr>
        <p:style>
          <a:lnRef idx="0">
            <a:schemeClr val="accent3"/>
          </a:lnRef>
          <a:fillRef idx="3">
            <a:schemeClr val="accent3"/>
          </a:fillRef>
          <a:effectRef idx="3">
            <a:schemeClr val="accent3"/>
          </a:effectRef>
          <a:fontRef idx="minor">
            <a:schemeClr val="lt1"/>
          </a:fontRef>
        </p:style>
        <p:txBody>
          <a:bodyPr rot="0" spcFirstLastPara="0" vertOverflow="overflow" horzOverflow="overflow" vert="horz" wrap="square" lIns="91420" tIns="45710" rIns="91420" bIns="45710" numCol="1" spcCol="0" rtlCol="0" fromWordArt="0" anchor="ctr" anchorCtr="0" forceAA="0" compatLnSpc="1">
            <a:prstTxWarp prst="textNoShape">
              <a:avLst/>
            </a:prstTxWarp>
            <a:noAutofit/>
          </a:bodyPr>
          <a:lstStyle/>
          <a:p>
            <a:pPr algn="ctr"/>
            <a:r>
              <a:rPr lang="ru-RU" sz="1500" b="1" dirty="0">
                <a:solidFill>
                  <a:schemeClr val="tx1">
                    <a:lumMod val="85000"/>
                    <a:lumOff val="15000"/>
                  </a:schemeClr>
                </a:solidFill>
                <a:latin typeface="Franklin Gothic Demi" pitchFamily="34" charset="0"/>
                <a:ea typeface="Times New Roman"/>
                <a:cs typeface="Arial"/>
              </a:rPr>
              <a:t>Ст.14  221-ФЗ.</a:t>
            </a:r>
            <a:r>
              <a:rPr lang="ru-RU" sz="1500" dirty="0">
                <a:solidFill>
                  <a:schemeClr val="tx1">
                    <a:lumMod val="85000"/>
                    <a:lumOff val="15000"/>
                  </a:schemeClr>
                </a:solidFill>
                <a:latin typeface="Franklin Gothic Demi" pitchFamily="34" charset="0"/>
                <a:ea typeface="Times New Roman"/>
                <a:cs typeface="Arial"/>
              </a:rPr>
              <a:t> Мораторий на разработку НДС,  платежи в бюджетную систему РФ,  строительство ЛОС и планы снижения </a:t>
            </a:r>
            <a:r>
              <a:rPr lang="ru-RU" sz="1500" dirty="0" smtClean="0">
                <a:solidFill>
                  <a:schemeClr val="tx1">
                    <a:lumMod val="85000"/>
                    <a:lumOff val="15000"/>
                  </a:schemeClr>
                </a:solidFill>
                <a:latin typeface="Franklin Gothic Demi" pitchFamily="34" charset="0"/>
                <a:ea typeface="Times New Roman"/>
                <a:cs typeface="Arial"/>
              </a:rPr>
              <a:t>сбросов</a:t>
            </a:r>
            <a:endParaRPr lang="ru-RU" sz="1500" b="1" dirty="0">
              <a:solidFill>
                <a:schemeClr val="tx1">
                  <a:lumMod val="95000"/>
                  <a:lumOff val="5000"/>
                </a:schemeClr>
              </a:solidFill>
              <a:effectLst>
                <a:outerShdw blurRad="38100" dist="38100" dir="2700000" algn="tl">
                  <a:srgbClr val="000000">
                    <a:alpha val="43137"/>
                  </a:srgbClr>
                </a:outerShdw>
              </a:effectLst>
              <a:latin typeface="Franklin Gothic Medium" pitchFamily="34" charset="0"/>
            </a:endParaRPr>
          </a:p>
        </p:txBody>
      </p:sp>
      <p:sp>
        <p:nvSpPr>
          <p:cNvPr id="20" name="Скругленный прямоугольник 19"/>
          <p:cNvSpPr/>
          <p:nvPr/>
        </p:nvSpPr>
        <p:spPr>
          <a:xfrm>
            <a:off x="6026044" y="4212237"/>
            <a:ext cx="3087973" cy="2540833"/>
          </a:xfrm>
          <a:prstGeom prst="roundRect">
            <a:avLst/>
          </a:prstGeom>
          <a:solidFill>
            <a:srgbClr val="FFC000"/>
          </a:solidFill>
          <a:ln w="28575">
            <a:solidFill>
              <a:schemeClr val="bg2">
                <a:lumMod val="60000"/>
                <a:lumOff val="40000"/>
              </a:schemeClr>
            </a:solidFill>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91420" tIns="45710" rIns="91420" bIns="45710" numCol="1" spcCol="0" rtlCol="0" fromWordArt="0" anchor="ctr" anchorCtr="0" forceAA="0" compatLnSpc="1">
            <a:prstTxWarp prst="textNoShape">
              <a:avLst/>
            </a:prstTxWarp>
            <a:noAutofit/>
          </a:bodyPr>
          <a:lstStyle/>
          <a:p>
            <a:pPr algn="ctr"/>
            <a:r>
              <a:rPr lang="ru-RU" sz="1600" dirty="0">
                <a:solidFill>
                  <a:schemeClr val="tx1">
                    <a:lumMod val="85000"/>
                    <a:lumOff val="15000"/>
                  </a:schemeClr>
                </a:solidFill>
                <a:effectLst>
                  <a:outerShdw blurRad="38100" dist="38100" dir="2700000" algn="tl">
                    <a:srgbClr val="000000">
                      <a:alpha val="43137"/>
                    </a:srgbClr>
                  </a:outerShdw>
                </a:effectLst>
                <a:latin typeface="Franklin Gothic Demi" pitchFamily="34" charset="0"/>
                <a:ea typeface="Times New Roman"/>
                <a:cs typeface="Arial"/>
              </a:rPr>
              <a:t>Доначисление платы за превышение НВСС (при обнаружении  недостоверной </a:t>
            </a:r>
            <a:r>
              <a:rPr lang="ru-RU" sz="1600" dirty="0" smtClean="0">
                <a:solidFill>
                  <a:schemeClr val="tx1">
                    <a:lumMod val="85000"/>
                    <a:lumOff val="15000"/>
                  </a:schemeClr>
                </a:solidFill>
                <a:effectLst>
                  <a:outerShdw blurRad="38100" dist="38100" dir="2700000" algn="tl">
                    <a:srgbClr val="000000">
                      <a:alpha val="43137"/>
                    </a:srgbClr>
                  </a:outerShdw>
                </a:effectLst>
                <a:latin typeface="Franklin Gothic Demi" pitchFamily="34" charset="0"/>
                <a:ea typeface="Times New Roman"/>
                <a:cs typeface="Arial"/>
              </a:rPr>
              <a:t>информации в </a:t>
            </a:r>
            <a:r>
              <a:rPr lang="ru-RU" sz="1600" dirty="0">
                <a:solidFill>
                  <a:schemeClr val="tx1">
                    <a:lumMod val="85000"/>
                    <a:lumOff val="15000"/>
                  </a:schemeClr>
                </a:solidFill>
                <a:effectLst>
                  <a:outerShdw blurRad="38100" dist="38100" dir="2700000" algn="tl">
                    <a:srgbClr val="000000">
                      <a:alpha val="43137"/>
                    </a:srgbClr>
                  </a:outerShdw>
                </a:effectLst>
                <a:latin typeface="Franklin Gothic Demi" pitchFamily="34" charset="0"/>
                <a:ea typeface="Times New Roman"/>
                <a:cs typeface="Arial"/>
              </a:rPr>
              <a:t>Декларации о сбросах сточных вод за отчетный период</a:t>
            </a:r>
            <a:r>
              <a:rPr lang="ru-RU" sz="1600" dirty="0" smtClean="0">
                <a:solidFill>
                  <a:schemeClr val="tx1">
                    <a:lumMod val="85000"/>
                    <a:lumOff val="15000"/>
                  </a:schemeClr>
                </a:solidFill>
                <a:effectLst>
                  <a:outerShdw blurRad="38100" dist="38100" dir="2700000" algn="tl">
                    <a:srgbClr val="000000">
                      <a:alpha val="43137"/>
                    </a:srgbClr>
                  </a:outerShdw>
                </a:effectLst>
                <a:latin typeface="Franklin Gothic Demi" pitchFamily="34" charset="0"/>
                <a:ea typeface="Times New Roman"/>
                <a:cs typeface="Arial"/>
              </a:rPr>
              <a:t>). Условия </a:t>
            </a:r>
            <a:r>
              <a:rPr lang="ru-RU" sz="1600" dirty="0">
                <a:solidFill>
                  <a:schemeClr val="tx1">
                    <a:lumMod val="85000"/>
                    <a:lumOff val="15000"/>
                  </a:schemeClr>
                </a:solidFill>
                <a:effectLst>
                  <a:outerShdw blurRad="38100" dist="38100" dir="2700000" algn="tl">
                    <a:srgbClr val="000000">
                      <a:alpha val="43137"/>
                    </a:srgbClr>
                  </a:outerShdw>
                </a:effectLst>
                <a:latin typeface="Franklin Gothic Demi" pitchFamily="34" charset="0"/>
                <a:ea typeface="Times New Roman"/>
                <a:cs typeface="Arial"/>
              </a:rPr>
              <a:t>использования Декларации изм. </a:t>
            </a:r>
            <a:r>
              <a:rPr lang="ru-RU" sz="1600" dirty="0" smtClean="0">
                <a:solidFill>
                  <a:schemeClr val="tx1">
                    <a:lumMod val="85000"/>
                    <a:lumOff val="15000"/>
                  </a:schemeClr>
                </a:solidFill>
                <a:effectLst>
                  <a:outerShdw blurRad="38100" dist="38100" dir="2700000" algn="tl">
                    <a:srgbClr val="000000">
                      <a:alpha val="43137"/>
                    </a:srgbClr>
                  </a:outerShdw>
                </a:effectLst>
                <a:latin typeface="Franklin Gothic Demi" pitchFamily="34" charset="0"/>
                <a:ea typeface="Times New Roman"/>
                <a:cs typeface="Arial"/>
              </a:rPr>
              <a:t>в </a:t>
            </a:r>
            <a:r>
              <a:rPr lang="ru-RU" sz="1600" dirty="0">
                <a:solidFill>
                  <a:schemeClr val="tx1">
                    <a:lumMod val="85000"/>
                    <a:lumOff val="15000"/>
                  </a:schemeClr>
                </a:solidFill>
                <a:effectLst>
                  <a:outerShdw blurRad="38100" dist="38100" dir="2700000" algn="tl">
                    <a:srgbClr val="000000">
                      <a:alpha val="43137"/>
                    </a:srgbClr>
                  </a:outerShdw>
                </a:effectLst>
                <a:latin typeface="Franklin Gothic Demi" pitchFamily="34" charset="0"/>
                <a:ea typeface="Times New Roman"/>
                <a:cs typeface="Arial"/>
              </a:rPr>
              <a:t>пользу </a:t>
            </a:r>
            <a:r>
              <a:rPr lang="ru-RU" sz="1600" dirty="0" smtClean="0">
                <a:solidFill>
                  <a:schemeClr val="tx1">
                    <a:lumMod val="85000"/>
                    <a:lumOff val="15000"/>
                  </a:schemeClr>
                </a:solidFill>
                <a:effectLst>
                  <a:outerShdw blurRad="38100" dist="38100" dir="2700000" algn="tl">
                    <a:srgbClr val="000000">
                      <a:alpha val="43137"/>
                    </a:srgbClr>
                  </a:outerShdw>
                </a:effectLst>
                <a:latin typeface="Franklin Gothic Demi" pitchFamily="34" charset="0"/>
                <a:ea typeface="Times New Roman"/>
                <a:cs typeface="Arial"/>
              </a:rPr>
              <a:t>абонента</a:t>
            </a:r>
            <a:endParaRPr lang="ru-RU" sz="1600" b="1" dirty="0">
              <a:solidFill>
                <a:schemeClr val="tx1">
                  <a:lumMod val="95000"/>
                  <a:lumOff val="5000"/>
                </a:schemeClr>
              </a:solidFill>
              <a:effectLst>
                <a:outerShdw blurRad="38100" dist="38100" dir="2700000" algn="tl">
                  <a:srgbClr val="000000">
                    <a:alpha val="43137"/>
                  </a:srgbClr>
                </a:outerShdw>
              </a:effectLst>
              <a:latin typeface="Franklin Gothic Medium" pitchFamily="34" charset="0"/>
            </a:endParaRPr>
          </a:p>
        </p:txBody>
      </p:sp>
    </p:spTree>
    <p:extLst>
      <p:ext uri="{BB962C8B-B14F-4D97-AF65-F5344CB8AC3E}">
        <p14:creationId xmlns="" xmlns:p14="http://schemas.microsoft.com/office/powerpoint/2010/main" val="2738627504"/>
      </p:ext>
    </p:extLst>
  </p:cSld>
  <p:clrMapOvr>
    <a:masterClrMapping/>
  </p:clrMapOvr>
  <mc:AlternateContent xmlns:mc="http://schemas.openxmlformats.org/markup-compatibility/2006">
    <mc:Choice xmlns=""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2749" y="664416"/>
            <a:ext cx="2972483" cy="718367"/>
          </a:xfrm>
        </p:spPr>
        <p:txBody>
          <a:bodyPr>
            <a:normAutofit/>
            <a:scene3d>
              <a:camera prst="orthographicFront"/>
              <a:lightRig rig="balanced" dir="t">
                <a:rot lat="0" lon="0" rev="2100000"/>
              </a:lightRig>
            </a:scene3d>
            <a:sp3d extrusionH="57150" prstMaterial="metal">
              <a:bevelT w="38100" h="25400"/>
              <a:contourClr>
                <a:schemeClr val="bg2"/>
              </a:contourClr>
            </a:sp3d>
          </a:bodyPr>
          <a:lstStyle/>
          <a:p>
            <a:pPr algn="l"/>
            <a:r>
              <a:rPr lang="ru-RU" sz="2000" b="1" dirty="0" smtClean="0">
                <a:ln w="50800"/>
                <a:solidFill>
                  <a:srgbClr val="C00000"/>
                </a:solidFill>
                <a:latin typeface="Franklin Gothic Book" panose="020B0503020102020204" pitchFamily="34" charset="0"/>
              </a:rPr>
              <a:t>Вводятся следующие понятия:</a:t>
            </a:r>
            <a:endParaRPr lang="ru-RU" sz="2000" b="1" dirty="0">
              <a:ln w="50800"/>
              <a:solidFill>
                <a:srgbClr val="C00000"/>
              </a:solidFill>
              <a:latin typeface="Franklin Gothic Book" panose="020B0503020102020204" pitchFamily="34" charset="0"/>
            </a:endParaRPr>
          </a:p>
        </p:txBody>
      </p:sp>
      <p:sp>
        <p:nvSpPr>
          <p:cNvPr id="19" name="TextBox 18"/>
          <p:cNvSpPr txBox="1"/>
          <p:nvPr/>
        </p:nvSpPr>
        <p:spPr>
          <a:xfrm>
            <a:off x="314551" y="5230137"/>
            <a:ext cx="11694218" cy="977191"/>
          </a:xfrm>
          <a:prstGeom prst="rect">
            <a:avLst/>
          </a:prstGeom>
          <a:solidFill>
            <a:schemeClr val="accent2">
              <a:lumMod val="20000"/>
              <a:lumOff val="80000"/>
            </a:schemeClr>
          </a:solidFill>
        </p:spPr>
        <p:style>
          <a:lnRef idx="1">
            <a:schemeClr val="accent3"/>
          </a:lnRef>
          <a:fillRef idx="3">
            <a:schemeClr val="accent3"/>
          </a:fillRef>
          <a:effectRef idx="2">
            <a:schemeClr val="accent3"/>
          </a:effectRef>
          <a:fontRef idx="minor">
            <a:schemeClr val="lt1"/>
          </a:fontRef>
        </p:style>
        <p:txBody>
          <a:bodyPr wrap="square" lIns="91420" tIns="45710" rIns="91420" bIns="45710" rtlCol="0">
            <a:spAutoFit/>
          </a:bodyPr>
          <a:lstStyle/>
          <a:p>
            <a:pPr algn="just">
              <a:lnSpc>
                <a:spcPts val="2300"/>
              </a:lnSpc>
            </a:pPr>
            <a:r>
              <a:rPr lang="ru-RU" sz="2000" b="1" dirty="0" smtClean="0">
                <a:ln w="0"/>
                <a:solidFill>
                  <a:srgbClr val="C00000"/>
                </a:solidFill>
                <a:effectLst>
                  <a:outerShdw blurRad="38100" dist="19050" dir="2700000" algn="tl" rotWithShape="0">
                    <a:schemeClr val="dk1">
                      <a:alpha val="40000"/>
                    </a:schemeClr>
                  </a:outerShdw>
                </a:effectLst>
                <a:latin typeface="Franklin Gothic Book" panose="020B0503020102020204" pitchFamily="34" charset="0"/>
              </a:rPr>
              <a:t>«самовольное </a:t>
            </a:r>
            <a:r>
              <a:rPr lang="ru-RU" sz="2000" b="1" dirty="0">
                <a:ln w="0"/>
                <a:solidFill>
                  <a:srgbClr val="C00000"/>
                </a:solidFill>
                <a:effectLst>
                  <a:outerShdw blurRad="38100" dist="19050" dir="2700000" algn="tl" rotWithShape="0">
                    <a:schemeClr val="dk1">
                      <a:alpha val="40000"/>
                    </a:schemeClr>
                  </a:outerShdw>
                </a:effectLst>
                <a:latin typeface="Franklin Gothic Book" panose="020B0503020102020204" pitchFamily="34" charset="0"/>
              </a:rPr>
              <a:t>подключение (технологическое присоединение) к централизованной системе холодного водоснабжения и (или) </a:t>
            </a:r>
            <a:r>
              <a:rPr lang="ru-RU" sz="2000" b="1" dirty="0" smtClean="0">
                <a:ln w="0"/>
                <a:solidFill>
                  <a:srgbClr val="C00000"/>
                </a:solidFill>
                <a:effectLst>
                  <a:outerShdw blurRad="38100" dist="19050" dir="2700000" algn="tl" rotWithShape="0">
                    <a:schemeClr val="dk1">
                      <a:alpha val="40000"/>
                    </a:schemeClr>
                  </a:outerShdw>
                </a:effectLst>
                <a:latin typeface="Franklin Gothic Book" panose="020B0503020102020204" pitchFamily="34" charset="0"/>
              </a:rPr>
              <a:t>водоотведения» </a:t>
            </a:r>
            <a:r>
              <a:rPr lang="ru-RU" sz="2000" dirty="0">
                <a:ln w="0"/>
                <a:solidFill>
                  <a:schemeClr val="tx1"/>
                </a:solidFill>
                <a:effectLst>
                  <a:outerShdw blurRad="38100" dist="19050" dir="2700000" algn="tl" rotWithShape="0">
                    <a:schemeClr val="dk1">
                      <a:alpha val="40000"/>
                    </a:schemeClr>
                  </a:outerShdw>
                </a:effectLst>
                <a:latin typeface="Franklin Gothic Book" panose="020B0503020102020204" pitchFamily="34" charset="0"/>
              </a:rPr>
              <a:t>– </a:t>
            </a:r>
            <a:r>
              <a:rPr lang="ru-RU" sz="1900" b="1" dirty="0">
                <a:ln w="0"/>
                <a:solidFill>
                  <a:schemeClr val="tx1"/>
                </a:solidFill>
                <a:effectLst>
                  <a:outerShdw blurRad="38100" dist="19050" dir="2700000" algn="tl" rotWithShape="0">
                    <a:schemeClr val="dk1">
                      <a:alpha val="40000"/>
                    </a:schemeClr>
                  </a:outerShdw>
                </a:effectLst>
                <a:latin typeface="Franklin Gothic Book" panose="020B0503020102020204" pitchFamily="34" charset="0"/>
              </a:rPr>
              <a:t>присоединение к </a:t>
            </a:r>
            <a:r>
              <a:rPr lang="ru-RU" sz="1900" b="1" dirty="0" smtClean="0">
                <a:ln w="0"/>
                <a:solidFill>
                  <a:schemeClr val="tx1"/>
                </a:solidFill>
                <a:effectLst>
                  <a:outerShdw blurRad="38100" dist="19050" dir="2700000" algn="tl" rotWithShape="0">
                    <a:schemeClr val="dk1">
                      <a:alpha val="40000"/>
                    </a:schemeClr>
                  </a:outerShdw>
                </a:effectLst>
                <a:latin typeface="Franklin Gothic Book" panose="020B0503020102020204" pitchFamily="34" charset="0"/>
              </a:rPr>
              <a:t>ЦСВ и ВО, </a:t>
            </a:r>
            <a:r>
              <a:rPr lang="ru-RU" sz="1900" b="1" dirty="0">
                <a:ln w="0"/>
                <a:solidFill>
                  <a:schemeClr val="tx1"/>
                </a:solidFill>
                <a:effectLst>
                  <a:outerShdw blurRad="38100" dist="19050" dir="2700000" algn="tl" rotWithShape="0">
                    <a:schemeClr val="dk1">
                      <a:alpha val="40000"/>
                    </a:schemeClr>
                  </a:outerShdw>
                </a:effectLst>
                <a:latin typeface="Franklin Gothic Book" panose="020B0503020102020204" pitchFamily="34" charset="0"/>
              </a:rPr>
              <a:t>произведенное при отсутствии действующего договора </a:t>
            </a:r>
            <a:r>
              <a:rPr lang="ru-RU" sz="1900" b="1" dirty="0" smtClean="0">
                <a:ln w="0"/>
                <a:solidFill>
                  <a:schemeClr val="tx1"/>
                </a:solidFill>
                <a:effectLst>
                  <a:outerShdw blurRad="38100" dist="19050" dir="2700000" algn="tl" rotWithShape="0">
                    <a:schemeClr val="dk1">
                      <a:alpha val="40000"/>
                    </a:schemeClr>
                  </a:outerShdw>
                </a:effectLst>
                <a:latin typeface="Franklin Gothic Book" panose="020B0503020102020204" pitchFamily="34" charset="0"/>
              </a:rPr>
              <a:t>о </a:t>
            </a:r>
            <a:r>
              <a:rPr lang="ru-RU" sz="1900" b="1" dirty="0">
                <a:ln w="0"/>
                <a:solidFill>
                  <a:schemeClr val="tx1"/>
                </a:solidFill>
                <a:effectLst>
                  <a:outerShdw blurRad="38100" dist="19050" dir="2700000" algn="tl" rotWithShape="0">
                    <a:schemeClr val="dk1">
                      <a:alpha val="40000"/>
                    </a:schemeClr>
                  </a:outerShdw>
                </a:effectLst>
                <a:latin typeface="Franklin Gothic Book" panose="020B0503020102020204" pitchFamily="34" charset="0"/>
              </a:rPr>
              <a:t>подключении (технологическом </a:t>
            </a:r>
            <a:r>
              <a:rPr lang="ru-RU" sz="1900" b="1" dirty="0" smtClean="0">
                <a:ln w="0"/>
                <a:solidFill>
                  <a:schemeClr val="tx1"/>
                </a:solidFill>
                <a:effectLst>
                  <a:outerShdw blurRad="38100" dist="19050" dir="2700000" algn="tl" rotWithShape="0">
                    <a:schemeClr val="dk1">
                      <a:alpha val="40000"/>
                    </a:schemeClr>
                  </a:outerShdw>
                </a:effectLst>
                <a:latin typeface="Franklin Gothic Book" panose="020B0503020102020204" pitchFamily="34" charset="0"/>
              </a:rPr>
              <a:t>присоединении или </a:t>
            </a:r>
            <a:r>
              <a:rPr lang="ru-RU" sz="1900" b="1" dirty="0">
                <a:ln w="0"/>
                <a:solidFill>
                  <a:schemeClr val="tx1"/>
                </a:solidFill>
                <a:effectLst>
                  <a:outerShdw blurRad="38100" dist="19050" dir="2700000" algn="tl" rotWithShape="0">
                    <a:schemeClr val="dk1">
                      <a:alpha val="40000"/>
                    </a:schemeClr>
                  </a:outerShdw>
                </a:effectLst>
                <a:latin typeface="Franklin Gothic Book" panose="020B0503020102020204" pitchFamily="34" charset="0"/>
              </a:rPr>
              <a:t>с нарушением его условий;</a:t>
            </a:r>
          </a:p>
        </p:txBody>
      </p:sp>
      <p:sp>
        <p:nvSpPr>
          <p:cNvPr id="20" name="TextBox 19"/>
          <p:cNvSpPr txBox="1"/>
          <p:nvPr/>
        </p:nvSpPr>
        <p:spPr>
          <a:xfrm>
            <a:off x="3298373" y="415501"/>
            <a:ext cx="8724463" cy="861774"/>
          </a:xfrm>
          <a:prstGeom prst="rect">
            <a:avLst/>
          </a:prstGeom>
          <a:solidFill>
            <a:schemeClr val="bg2">
              <a:lumMod val="90000"/>
            </a:schemeClr>
          </a:solidFill>
        </p:spPr>
        <p:style>
          <a:lnRef idx="1">
            <a:schemeClr val="accent3"/>
          </a:lnRef>
          <a:fillRef idx="3">
            <a:schemeClr val="accent3"/>
          </a:fillRef>
          <a:effectRef idx="2">
            <a:schemeClr val="accent3"/>
          </a:effectRef>
          <a:fontRef idx="minor">
            <a:schemeClr val="lt1"/>
          </a:fontRef>
        </p:style>
        <p:txBody>
          <a:bodyPr wrap="square" lIns="91420" tIns="45710" rIns="91420" bIns="45710" rtlCol="0">
            <a:spAutoFit/>
          </a:bodyPr>
          <a:lstStyle/>
          <a:p>
            <a:pPr algn="just">
              <a:lnSpc>
                <a:spcPts val="2000"/>
              </a:lnSpc>
              <a:spcAft>
                <a:spcPts val="800"/>
              </a:spcAft>
            </a:pPr>
            <a:r>
              <a:rPr lang="ru-RU" sz="1900" b="1" dirty="0" smtClean="0">
                <a:ln w="0"/>
                <a:solidFill>
                  <a:srgbClr val="C00000"/>
                </a:solidFill>
                <a:effectLst>
                  <a:outerShdw blurRad="38100" dist="19050" dir="2700000" algn="tl" rotWithShape="0">
                    <a:schemeClr val="dk1">
                      <a:alpha val="40000"/>
                    </a:schemeClr>
                  </a:outerShdw>
                </a:effectLst>
                <a:latin typeface="Franklin Gothic Book" panose="020B0503020102020204" pitchFamily="34" charset="0"/>
              </a:rPr>
              <a:t>        «баланс водопотребления и водоотведения» </a:t>
            </a:r>
            <a:r>
              <a:rPr lang="ru-RU" sz="1900" b="1" dirty="0" smtClean="0">
                <a:ln w="0"/>
                <a:solidFill>
                  <a:schemeClr val="tx1"/>
                </a:solidFill>
                <a:effectLst>
                  <a:outerShdw blurRad="38100" dist="19050" dir="2700000" algn="tl" rotWithShape="0">
                    <a:schemeClr val="dk1">
                      <a:alpha val="40000"/>
                    </a:schemeClr>
                  </a:outerShdw>
                </a:effectLst>
                <a:latin typeface="Franklin Gothic Book" panose="020B0503020102020204" pitchFamily="34" charset="0"/>
              </a:rPr>
              <a:t>– сведения о среднесуточном объеме воды и (или) объеме сточных вод, в том числе сведения о распределении объема сточных вод по канализационным выпускам;</a:t>
            </a:r>
          </a:p>
        </p:txBody>
      </p:sp>
      <p:sp>
        <p:nvSpPr>
          <p:cNvPr id="21" name="TextBox 20"/>
          <p:cNvSpPr txBox="1"/>
          <p:nvPr/>
        </p:nvSpPr>
        <p:spPr>
          <a:xfrm>
            <a:off x="3069772" y="2324956"/>
            <a:ext cx="8905194" cy="977191"/>
          </a:xfrm>
          <a:prstGeom prst="rect">
            <a:avLst/>
          </a:prstGeom>
          <a:solidFill>
            <a:schemeClr val="bg2">
              <a:lumMod val="90000"/>
            </a:schemeClr>
          </a:solidFill>
        </p:spPr>
        <p:style>
          <a:lnRef idx="1">
            <a:schemeClr val="accent3"/>
          </a:lnRef>
          <a:fillRef idx="3">
            <a:schemeClr val="accent3"/>
          </a:fillRef>
          <a:effectRef idx="2">
            <a:schemeClr val="accent3"/>
          </a:effectRef>
          <a:fontRef idx="minor">
            <a:schemeClr val="lt1"/>
          </a:fontRef>
        </p:style>
        <p:txBody>
          <a:bodyPr wrap="square" lIns="91420" tIns="45710" rIns="91420" bIns="45710" rtlCol="0">
            <a:spAutoFit/>
          </a:bodyPr>
          <a:lstStyle/>
          <a:p>
            <a:pPr algn="just">
              <a:lnSpc>
                <a:spcPts val="2300"/>
              </a:lnSpc>
            </a:pPr>
            <a:r>
              <a:rPr lang="ru-RU" sz="2000" b="1" dirty="0" smtClean="0">
                <a:ln w="0"/>
                <a:solidFill>
                  <a:srgbClr val="C00000"/>
                </a:solidFill>
                <a:effectLst>
                  <a:outerShdw blurRad="38100" dist="19050" dir="2700000" algn="tl" rotWithShape="0">
                    <a:schemeClr val="dk1">
                      <a:alpha val="40000"/>
                    </a:schemeClr>
                  </a:outerShdw>
                </a:effectLst>
                <a:latin typeface="Franklin Gothic Book" panose="020B0503020102020204" pitchFamily="34" charset="0"/>
              </a:rPr>
              <a:t>         «нормативы водоотведения (сброса) по составу сточных вод» </a:t>
            </a:r>
            <a:r>
              <a:rPr lang="ru-RU" sz="2000" b="1" dirty="0" smtClean="0">
                <a:ln w="0"/>
                <a:solidFill>
                  <a:schemeClr val="tx1"/>
                </a:solidFill>
                <a:effectLst>
                  <a:outerShdw blurRad="38100" dist="19050" dir="2700000" algn="tl" rotWithShape="0">
                    <a:schemeClr val="dk1">
                      <a:alpha val="40000"/>
                    </a:schemeClr>
                  </a:outerShdw>
                </a:effectLst>
                <a:latin typeface="Franklin Gothic Book" panose="020B0503020102020204" pitchFamily="34" charset="0"/>
              </a:rPr>
              <a:t>- </a:t>
            </a:r>
            <a:r>
              <a:rPr lang="ru-RU" sz="1900" b="1" dirty="0" smtClean="0">
                <a:ln w="0"/>
                <a:solidFill>
                  <a:schemeClr val="tx1"/>
                </a:solidFill>
                <a:effectLst>
                  <a:outerShdw blurRad="38100" dist="19050" dir="2700000" algn="tl" rotWithShape="0">
                    <a:schemeClr val="dk1">
                      <a:alpha val="40000"/>
                    </a:schemeClr>
                  </a:outerShdw>
                </a:effectLst>
                <a:latin typeface="Franklin Gothic Book" panose="020B0503020102020204" pitchFamily="34" charset="0"/>
              </a:rPr>
              <a:t>показатели состава сточных вод абонентов, сбрасываемых в ЦСВО, устанавливаемые в целях охраны водных объектов от загрязнения в соответствии с </a:t>
            </a:r>
            <a:r>
              <a:rPr lang="ru-RU" sz="1900" b="1" dirty="0" smtClean="0">
                <a:ln w="0"/>
                <a:solidFill>
                  <a:schemeClr val="tx1"/>
                </a:solidFill>
                <a:effectLst>
                  <a:outerShdw blurRad="38100" dist="19050" dir="2700000" algn="tl" rotWithShape="0">
                    <a:schemeClr val="dk1">
                      <a:alpha val="40000"/>
                    </a:schemeClr>
                  </a:outerShdw>
                </a:effectLst>
                <a:latin typeface="Franklin Gothic Book" panose="020B0503020102020204" pitchFamily="34" charset="0"/>
                <a:hlinkClick r:id="rId2"/>
              </a:rPr>
              <a:t>Правилами</a:t>
            </a:r>
            <a:r>
              <a:rPr lang="ru-RU" sz="1900" b="1" dirty="0" smtClean="0">
                <a:ln w="0"/>
                <a:solidFill>
                  <a:schemeClr val="tx1"/>
                </a:solidFill>
                <a:effectLst>
                  <a:outerShdw blurRad="38100" dist="19050" dir="2700000" algn="tl" rotWithShape="0">
                    <a:schemeClr val="dk1">
                      <a:alpha val="40000"/>
                    </a:schemeClr>
                  </a:outerShdw>
                </a:effectLst>
                <a:latin typeface="Franklin Gothic Book" panose="020B0503020102020204" pitchFamily="34" charset="0"/>
              </a:rPr>
              <a:t>. № 167</a:t>
            </a:r>
            <a:endParaRPr lang="ru-RU" sz="1900" b="1" dirty="0" smtClean="0">
              <a:ln w="0"/>
              <a:solidFill>
                <a:schemeClr val="tx1"/>
              </a:solidFill>
              <a:effectLst>
                <a:outerShdw blurRad="38100" dist="19050" dir="2700000" algn="tl" rotWithShape="0">
                  <a:schemeClr val="dk1">
                    <a:alpha val="40000"/>
                  </a:schemeClr>
                </a:outerShdw>
              </a:effectLst>
              <a:latin typeface="Franklin Gothic Book" panose="020B0503020102020204" pitchFamily="34" charset="0"/>
              <a:ea typeface="Calibri" panose="020F0502020204030204" pitchFamily="34" charset="0"/>
              <a:cs typeface="Times New Roman" panose="02020603050405020304" pitchFamily="18" charset="0"/>
            </a:endParaRPr>
          </a:p>
        </p:txBody>
      </p:sp>
      <p:sp>
        <p:nvSpPr>
          <p:cNvPr id="22" name="TextBox 21"/>
          <p:cNvSpPr txBox="1"/>
          <p:nvPr/>
        </p:nvSpPr>
        <p:spPr>
          <a:xfrm>
            <a:off x="328617" y="3442932"/>
            <a:ext cx="11732932" cy="1567096"/>
          </a:xfrm>
          <a:prstGeom prst="rect">
            <a:avLst/>
          </a:prstGeom>
          <a:solidFill>
            <a:schemeClr val="accent2">
              <a:lumMod val="20000"/>
              <a:lumOff val="80000"/>
            </a:schemeClr>
          </a:solidFill>
        </p:spPr>
        <p:style>
          <a:lnRef idx="1">
            <a:schemeClr val="accent2"/>
          </a:lnRef>
          <a:fillRef idx="2">
            <a:schemeClr val="accent2"/>
          </a:fillRef>
          <a:effectRef idx="1">
            <a:schemeClr val="accent2"/>
          </a:effectRef>
          <a:fontRef idx="minor">
            <a:schemeClr val="dk1"/>
          </a:fontRef>
        </p:style>
        <p:txBody>
          <a:bodyPr wrap="square" lIns="91420" tIns="45710" rIns="91420" bIns="45710" rtlCol="0">
            <a:spAutoFit/>
          </a:bodyPr>
          <a:lstStyle/>
          <a:p>
            <a:pPr algn="just">
              <a:lnSpc>
                <a:spcPts val="2300"/>
              </a:lnSpc>
            </a:pPr>
            <a:r>
              <a:rPr lang="ru-RU" sz="2000" b="1" dirty="0" smtClean="0">
                <a:ln w="0"/>
                <a:solidFill>
                  <a:srgbClr val="C00000"/>
                </a:solidFill>
                <a:effectLst>
                  <a:outerShdw blurRad="38100" dist="19050" dir="2700000" algn="tl" rotWithShape="0">
                    <a:schemeClr val="dk1">
                      <a:alpha val="40000"/>
                    </a:schemeClr>
                  </a:outerShdw>
                </a:effectLst>
                <a:latin typeface="Franklin Gothic Book" panose="020B0503020102020204" pitchFamily="34" charset="0"/>
              </a:rPr>
              <a:t>               «самовольное пользование централизованной системой холодного водоснабжения и (или) водоотведения»</a:t>
            </a:r>
            <a:r>
              <a:rPr lang="ru-RU" sz="2000" b="1" dirty="0" smtClean="0">
                <a:ln w="0"/>
                <a:solidFill>
                  <a:schemeClr val="tx1"/>
                </a:solidFill>
                <a:effectLst>
                  <a:outerShdw blurRad="38100" dist="19050" dir="2700000" algn="tl" rotWithShape="0">
                    <a:schemeClr val="dk1">
                      <a:alpha val="40000"/>
                    </a:schemeClr>
                  </a:outerShdw>
                </a:effectLst>
                <a:latin typeface="Franklin Gothic Book" panose="020B0503020102020204" pitchFamily="34" charset="0"/>
              </a:rPr>
              <a:t> </a:t>
            </a:r>
            <a:r>
              <a:rPr lang="ru-RU" sz="2000" dirty="0" smtClean="0">
                <a:ln w="0"/>
                <a:solidFill>
                  <a:schemeClr val="tx1"/>
                </a:solidFill>
                <a:effectLst>
                  <a:outerShdw blurRad="38100" dist="19050" dir="2700000" algn="tl" rotWithShape="0">
                    <a:schemeClr val="dk1">
                      <a:alpha val="40000"/>
                    </a:schemeClr>
                  </a:outerShdw>
                </a:effectLst>
                <a:latin typeface="Franklin Gothic Book" panose="020B0503020102020204" pitchFamily="34" charset="0"/>
              </a:rPr>
              <a:t>- </a:t>
            </a:r>
            <a:r>
              <a:rPr lang="ru-RU" sz="1900" b="1" dirty="0" smtClean="0">
                <a:ln w="0"/>
                <a:solidFill>
                  <a:schemeClr val="tx1"/>
                </a:solidFill>
                <a:effectLst>
                  <a:outerShdw blurRad="38100" dist="19050" dir="2700000" algn="tl" rotWithShape="0">
                    <a:schemeClr val="dk1">
                      <a:alpha val="40000"/>
                    </a:schemeClr>
                  </a:outerShdw>
                </a:effectLst>
                <a:latin typeface="Franklin Gothic Book" panose="020B0503020102020204" pitchFamily="34" charset="0"/>
              </a:rPr>
              <a:t>пользование ЦСВ и ВО при отсутствии действующего договора, в случае нарушения сохранности контрольных пломб на задвижках, пожарных гидрантах или обводных линиях, находящихся в границах эксплуатационной ответственности абонента (при отсутствии на них приборов учета), а также при врезке абонента в водопроводную сеть  до установленного прибора учета;</a:t>
            </a:r>
            <a:endParaRPr lang="ru-RU" sz="1900" b="1" dirty="0">
              <a:ln w="0"/>
              <a:solidFill>
                <a:schemeClr val="tx1"/>
              </a:solidFill>
              <a:effectLst>
                <a:outerShdw blurRad="38100" dist="19050" dir="2700000" algn="tl" rotWithShape="0">
                  <a:schemeClr val="dk1">
                    <a:alpha val="40000"/>
                  </a:schemeClr>
                </a:outerShdw>
              </a:effectLst>
              <a:latin typeface="Franklin Gothic Book" panose="020B0503020102020204" pitchFamily="34" charset="0"/>
            </a:endParaRPr>
          </a:p>
        </p:txBody>
      </p:sp>
      <p:sp>
        <p:nvSpPr>
          <p:cNvPr id="23" name="TextBox 22"/>
          <p:cNvSpPr txBox="1"/>
          <p:nvPr/>
        </p:nvSpPr>
        <p:spPr>
          <a:xfrm>
            <a:off x="179371" y="1445249"/>
            <a:ext cx="9536129" cy="707886"/>
          </a:xfrm>
          <a:prstGeom prst="rect">
            <a:avLst/>
          </a:prstGeom>
          <a:solidFill>
            <a:schemeClr val="bg2">
              <a:lumMod val="90000"/>
            </a:schemeClr>
          </a:solidFill>
        </p:spPr>
        <p:style>
          <a:lnRef idx="1">
            <a:schemeClr val="accent2"/>
          </a:lnRef>
          <a:fillRef idx="2">
            <a:schemeClr val="accent2"/>
          </a:fillRef>
          <a:effectRef idx="1">
            <a:schemeClr val="accent2"/>
          </a:effectRef>
          <a:fontRef idx="minor">
            <a:schemeClr val="dk1"/>
          </a:fontRef>
        </p:style>
        <p:txBody>
          <a:bodyPr wrap="square" lIns="91420" tIns="45710" rIns="91420" bIns="45710" rtlCol="0">
            <a:spAutoFit/>
          </a:bodyPr>
          <a:lstStyle/>
          <a:p>
            <a:pPr algn="just">
              <a:lnSpc>
                <a:spcPts val="2300"/>
              </a:lnSpc>
            </a:pPr>
            <a:r>
              <a:rPr lang="ru-RU" sz="2000" b="1" dirty="0" smtClean="0">
                <a:ln w="0"/>
                <a:solidFill>
                  <a:srgbClr val="C00000"/>
                </a:solidFill>
                <a:effectLst>
                  <a:outerShdw blurRad="38100" dist="19050" dir="2700000" algn="tl" rotWithShape="0">
                    <a:schemeClr val="dk1">
                      <a:alpha val="40000"/>
                    </a:schemeClr>
                  </a:outerShdw>
                </a:effectLst>
                <a:latin typeface="Franklin Gothic Book" panose="020B0503020102020204" pitchFamily="34" charset="0"/>
              </a:rPr>
              <a:t>           «локальное очистное сооружение» </a:t>
            </a:r>
            <a:r>
              <a:rPr lang="ru-RU" sz="2000" b="1" dirty="0" smtClean="0">
                <a:ln w="0"/>
                <a:solidFill>
                  <a:schemeClr val="tx1"/>
                </a:solidFill>
                <a:effectLst>
                  <a:outerShdw blurRad="38100" dist="19050" dir="2700000" algn="tl" rotWithShape="0">
                    <a:schemeClr val="dk1">
                      <a:alpha val="40000"/>
                    </a:schemeClr>
                  </a:outerShdw>
                </a:effectLst>
                <a:latin typeface="Franklin Gothic Book" panose="020B0503020102020204" pitchFamily="34" charset="0"/>
              </a:rPr>
              <a:t>– сооружение и (или) устройство, обеспечивающее очистку сточных вод абонента до их отведения (сброса) в ЦСВО;</a:t>
            </a:r>
            <a:endParaRPr lang="ru-RU" sz="2000" b="1" dirty="0"/>
          </a:p>
        </p:txBody>
      </p:sp>
      <p:sp>
        <p:nvSpPr>
          <p:cNvPr id="24" name="Прямоугольник 23"/>
          <p:cNvSpPr/>
          <p:nvPr/>
        </p:nvSpPr>
        <p:spPr>
          <a:xfrm>
            <a:off x="1551787" y="-55459"/>
            <a:ext cx="8733994" cy="461665"/>
          </a:xfrm>
          <a:prstGeom prst="rect">
            <a:avLst/>
          </a:prstGeom>
        </p:spPr>
        <p:txBody>
          <a:bodyPr wrap="none" lIns="91420" tIns="45710" rIns="91420" bIns="45710">
            <a:spAutoFit/>
          </a:bodyPr>
          <a:lstStyle/>
          <a:p>
            <a:r>
              <a:rPr lang="ru-RU" sz="2400" b="1" dirty="0" smtClean="0">
                <a:ln w="0"/>
                <a:solidFill>
                  <a:srgbClr val="C00000"/>
                </a:solidFill>
                <a:effectLst>
                  <a:outerShdw blurRad="38100" dist="19050" dir="2700000" algn="tl" rotWithShape="0">
                    <a:schemeClr val="dk1">
                      <a:alpha val="40000"/>
                    </a:schemeClr>
                  </a:outerShdw>
                </a:effectLst>
                <a:latin typeface="Franklin Gothic Book" panose="020B0503020102020204" pitchFamily="34" charset="0"/>
              </a:rPr>
              <a:t>Изменения  Правил холодного водоснабжения и водоотведения</a:t>
            </a:r>
            <a:endParaRPr lang="ru-RU" sz="2400" b="1" dirty="0">
              <a:ln w="0"/>
              <a:solidFill>
                <a:srgbClr val="C00000"/>
              </a:solidFill>
              <a:effectLst>
                <a:outerShdw blurRad="38100" dist="19050" dir="2700000" algn="tl" rotWithShape="0">
                  <a:schemeClr val="dk1">
                    <a:alpha val="40000"/>
                  </a:schemeClr>
                </a:outerShdw>
              </a:effectLst>
            </a:endParaRPr>
          </a:p>
        </p:txBody>
      </p:sp>
      <p:sp>
        <p:nvSpPr>
          <p:cNvPr id="9" name="TextBox 8"/>
          <p:cNvSpPr txBox="1"/>
          <p:nvPr/>
        </p:nvSpPr>
        <p:spPr>
          <a:xfrm>
            <a:off x="1157072" y="6329844"/>
            <a:ext cx="9830411" cy="461665"/>
          </a:xfrm>
          <a:prstGeom prst="rect">
            <a:avLst/>
          </a:prstGeom>
          <a:solidFill>
            <a:srgbClr val="FF0000"/>
          </a:solidFill>
          <a:ln w="28575">
            <a:solidFill>
              <a:schemeClr val="tx2">
                <a:lumMod val="40000"/>
                <a:lumOff val="60000"/>
              </a:schemeClr>
            </a:solidFill>
          </a:ln>
        </p:spPr>
        <p:style>
          <a:lnRef idx="1">
            <a:schemeClr val="accent1"/>
          </a:lnRef>
          <a:fillRef idx="2">
            <a:schemeClr val="accent1"/>
          </a:fillRef>
          <a:effectRef idx="1">
            <a:schemeClr val="accent1"/>
          </a:effectRef>
          <a:fontRef idx="minor">
            <a:schemeClr val="dk1"/>
          </a:fontRef>
        </p:style>
        <p:txBody>
          <a:bodyPr wrap="square" lIns="91420" tIns="45710" rIns="91420" bIns="45710" rtlCol="0">
            <a:spAutoFit/>
          </a:bodyPr>
          <a:lstStyle/>
          <a:p>
            <a:pPr algn="ctr"/>
            <a:r>
              <a:rPr lang="ru-RU" sz="2400" b="1" dirty="0" smtClean="0">
                <a:solidFill>
                  <a:schemeClr val="bg1"/>
                </a:solidFill>
                <a:effectLst>
                  <a:outerShdw blurRad="38100" dist="38100" dir="2700000" algn="tl">
                    <a:srgbClr val="000000">
                      <a:alpha val="43137"/>
                    </a:srgbClr>
                  </a:outerShdw>
                </a:effectLst>
                <a:latin typeface="Franklin Gothic Book" panose="020B0503020102020204" pitchFamily="34" charset="0"/>
              </a:rPr>
              <a:t>план </a:t>
            </a:r>
            <a:r>
              <a:rPr lang="ru-RU" sz="2400" b="1" dirty="0">
                <a:solidFill>
                  <a:schemeClr val="bg1"/>
                </a:solidFill>
                <a:effectLst>
                  <a:outerShdw blurRad="38100" dist="38100" dir="2700000" algn="tl">
                    <a:srgbClr val="000000">
                      <a:alpha val="43137"/>
                    </a:srgbClr>
                  </a:outerShdw>
                </a:effectLst>
                <a:latin typeface="Franklin Gothic Book" panose="020B0503020102020204" pitchFamily="34" charset="0"/>
              </a:rPr>
              <a:t>по соблюдению требований к составу и свойствам сточных </a:t>
            </a:r>
            <a:r>
              <a:rPr lang="ru-RU" sz="2400" b="1" dirty="0" smtClean="0">
                <a:solidFill>
                  <a:schemeClr val="bg1"/>
                </a:solidFill>
                <a:effectLst>
                  <a:outerShdw blurRad="38100" dist="38100" dir="2700000" algn="tl">
                    <a:srgbClr val="000000">
                      <a:alpha val="43137"/>
                    </a:srgbClr>
                  </a:outerShdw>
                </a:effectLst>
                <a:latin typeface="Franklin Gothic Book" panose="020B0503020102020204" pitchFamily="34" charset="0"/>
              </a:rPr>
              <a:t>вод</a:t>
            </a:r>
            <a:r>
              <a:rPr lang="ru-RU" sz="2400" dirty="0" smtClean="0">
                <a:solidFill>
                  <a:schemeClr val="bg1"/>
                </a:solidFill>
                <a:effectLst>
                  <a:outerShdw blurRad="38100" dist="38100" dir="2700000" algn="tl">
                    <a:srgbClr val="000000">
                      <a:alpha val="43137"/>
                    </a:srgbClr>
                  </a:outerShdw>
                </a:effectLst>
                <a:latin typeface="Franklin Gothic Book" panose="020B0503020102020204" pitchFamily="34" charset="0"/>
              </a:rPr>
              <a:t> </a:t>
            </a:r>
            <a:endParaRPr lang="ru-RU" sz="2400" dirty="0">
              <a:solidFill>
                <a:schemeClr val="bg1"/>
              </a:solidFill>
              <a:effectLst>
                <a:outerShdw blurRad="38100" dist="38100" dir="2700000" algn="tl">
                  <a:srgbClr val="000000">
                    <a:alpha val="43137"/>
                  </a:srgbClr>
                </a:outerShdw>
              </a:effectLst>
              <a:latin typeface="Franklin Gothic Book" panose="020B0503020102020204" pitchFamily="34" charset="0"/>
            </a:endParaRPr>
          </a:p>
        </p:txBody>
      </p:sp>
    </p:spTree>
    <p:extLst>
      <p:ext uri="{BB962C8B-B14F-4D97-AF65-F5344CB8AC3E}">
        <p14:creationId xmlns="" xmlns:p14="http://schemas.microsoft.com/office/powerpoint/2010/main" val="39955470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Схема 4"/>
          <p:cNvGraphicFramePr/>
          <p:nvPr>
            <p:extLst>
              <p:ext uri="{D42A27DB-BD31-4B8C-83A1-F6EECF244321}">
                <p14:modId xmlns="" xmlns:p14="http://schemas.microsoft.com/office/powerpoint/2010/main" val="2652016806"/>
              </p:ext>
            </p:extLst>
          </p:nvPr>
        </p:nvGraphicFramePr>
        <p:xfrm>
          <a:off x="323527" y="1083216"/>
          <a:ext cx="11365709" cy="55426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4747615" y="3661496"/>
            <a:ext cx="5588140" cy="707886"/>
          </a:xfrm>
          <a:prstGeom prst="rect">
            <a:avLst/>
          </a:prstGeom>
          <a:noFill/>
        </p:spPr>
        <p:txBody>
          <a:bodyPr wrap="square" lIns="91420" tIns="45710" rIns="91420" bIns="45710" rtlCol="0">
            <a:spAutoFit/>
          </a:bodyPr>
          <a:lstStyle/>
          <a:p>
            <a:pPr algn="ctr"/>
            <a:r>
              <a:rPr lang="ru-RU" sz="2000" dirty="0" smtClean="0">
                <a:solidFill>
                  <a:srgbClr val="C00000"/>
                </a:solidFill>
                <a:effectLst>
                  <a:outerShdw blurRad="38100" dist="38100" dir="2700000" algn="tl">
                    <a:srgbClr val="000000">
                      <a:alpha val="43137"/>
                    </a:srgbClr>
                  </a:outerShdw>
                </a:effectLst>
                <a:latin typeface="Franklin Gothic Medium" panose="020B0603020102020204" pitchFamily="34" charset="0"/>
              </a:rPr>
              <a:t>Перерасчет платы только при превышении показателей более чем в 1,5</a:t>
            </a:r>
            <a:endParaRPr lang="ru-RU" sz="2000" dirty="0">
              <a:solidFill>
                <a:srgbClr val="C00000"/>
              </a:solidFill>
              <a:effectLst>
                <a:outerShdw blurRad="38100" dist="38100" dir="2700000" algn="tl">
                  <a:srgbClr val="000000">
                    <a:alpha val="43137"/>
                  </a:srgbClr>
                </a:outerShdw>
              </a:effectLst>
              <a:latin typeface="Franklin Gothic Medium" panose="020B0603020102020204" pitchFamily="34" charset="0"/>
            </a:endParaRPr>
          </a:p>
        </p:txBody>
      </p:sp>
      <p:sp>
        <p:nvSpPr>
          <p:cNvPr id="7" name="Прямоугольник 6"/>
          <p:cNvSpPr/>
          <p:nvPr/>
        </p:nvSpPr>
        <p:spPr>
          <a:xfrm>
            <a:off x="953989" y="246426"/>
            <a:ext cx="10155409" cy="523220"/>
          </a:xfrm>
          <a:prstGeom prst="rect">
            <a:avLst/>
          </a:prstGeom>
        </p:spPr>
        <p:txBody>
          <a:bodyPr wrap="none" lIns="91420" tIns="45710" rIns="91420" bIns="45710">
            <a:spAutoFit/>
          </a:bodyPr>
          <a:lstStyle/>
          <a:p>
            <a:r>
              <a:rPr lang="ru-RU" sz="2800" b="1" dirty="0" smtClean="0">
                <a:ln w="0"/>
                <a:solidFill>
                  <a:srgbClr val="C00000"/>
                </a:solidFill>
                <a:effectLst>
                  <a:outerShdw blurRad="38100" dist="19050" dir="2700000" algn="tl" rotWithShape="0">
                    <a:schemeClr val="dk1">
                      <a:alpha val="40000"/>
                    </a:schemeClr>
                  </a:outerShdw>
                </a:effectLst>
                <a:latin typeface="Franklin Gothic Book" panose="020B0503020102020204" pitchFamily="34" charset="0"/>
              </a:rPr>
              <a:t>Изменения  Правил холодного водоснабжения и водоотведения</a:t>
            </a:r>
            <a:endParaRPr lang="ru-RU" sz="2800" b="1" dirty="0">
              <a:ln w="0"/>
              <a:solidFill>
                <a:srgbClr val="C00000"/>
              </a:solidFill>
              <a:effectLst>
                <a:outerShdw blurRad="38100" dist="19050" dir="2700000" algn="tl" rotWithShape="0">
                  <a:schemeClr val="dk1">
                    <a:alpha val="40000"/>
                  </a:schemeClr>
                </a:outerShdw>
              </a:effectLst>
            </a:endParaRPr>
          </a:p>
        </p:txBody>
      </p:sp>
      <p:sp>
        <p:nvSpPr>
          <p:cNvPr id="8" name="TextBox 7"/>
          <p:cNvSpPr txBox="1"/>
          <p:nvPr/>
        </p:nvSpPr>
        <p:spPr>
          <a:xfrm>
            <a:off x="4900015" y="6219524"/>
            <a:ext cx="5588140" cy="400110"/>
          </a:xfrm>
          <a:prstGeom prst="rect">
            <a:avLst/>
          </a:prstGeom>
          <a:noFill/>
        </p:spPr>
        <p:txBody>
          <a:bodyPr wrap="square" lIns="91420" tIns="45710" rIns="91420" bIns="45710" rtlCol="0">
            <a:spAutoFit/>
          </a:bodyPr>
          <a:lstStyle/>
          <a:p>
            <a:pPr algn="ctr"/>
            <a:r>
              <a:rPr lang="ru-RU" sz="2000" dirty="0" smtClean="0">
                <a:solidFill>
                  <a:srgbClr val="C00000"/>
                </a:solidFill>
                <a:effectLst>
                  <a:outerShdw blurRad="38100" dist="38100" dir="2700000" algn="tl">
                    <a:srgbClr val="000000">
                      <a:alpha val="43137"/>
                    </a:srgbClr>
                  </a:outerShdw>
                </a:effectLst>
                <a:latin typeface="Franklin Gothic Medium" panose="020B0603020102020204" pitchFamily="34" charset="0"/>
              </a:rPr>
              <a:t>Возможность не платить</a:t>
            </a:r>
            <a:endParaRPr lang="ru-RU" sz="2000" dirty="0">
              <a:solidFill>
                <a:srgbClr val="C00000"/>
              </a:solidFill>
              <a:effectLst>
                <a:outerShdw blurRad="38100" dist="38100" dir="2700000" algn="tl">
                  <a:srgbClr val="000000">
                    <a:alpha val="43137"/>
                  </a:srgbClr>
                </a:outerShdw>
              </a:effectLst>
              <a:latin typeface="Franklin Gothic Medium" panose="020B0603020102020204" pitchFamily="34" charset="0"/>
            </a:endParaRPr>
          </a:p>
        </p:txBody>
      </p:sp>
    </p:spTree>
    <p:extLst>
      <p:ext uri="{BB962C8B-B14F-4D97-AF65-F5344CB8AC3E}">
        <p14:creationId xmlns="" xmlns:p14="http://schemas.microsoft.com/office/powerpoint/2010/main" val="16164634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 name="Picture 10" descr="http://prom.mtip.pro/htimg/display/news-list/?relativePath=/upload/gaufrette/3/2/7/327b5ad9dbcbe060c0158ef4023f7873644c1190/zhak_sila44.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9720617" y="1028734"/>
            <a:ext cx="2232032" cy="2385085"/>
          </a:xfrm>
          <a:prstGeom prst="rect">
            <a:avLst/>
          </a:prstGeom>
          <a:noFill/>
          <a:extLst>
            <a:ext uri="{909E8E84-426E-40DD-AFC4-6F175D3DCCD1}">
              <a14:hiddenFill xmlns="" xmlns:a14="http://schemas.microsoft.com/office/drawing/2010/main">
                <a:solidFill>
                  <a:srgbClr val="FFFFFF"/>
                </a:solidFill>
              </a14:hiddenFill>
            </a:ext>
          </a:extLst>
        </p:spPr>
      </p:pic>
      <p:sp>
        <p:nvSpPr>
          <p:cNvPr id="22" name="Стрелка вверх 21"/>
          <p:cNvSpPr/>
          <p:nvPr/>
        </p:nvSpPr>
        <p:spPr>
          <a:xfrm rot="1831994">
            <a:off x="9281086" y="2839633"/>
            <a:ext cx="784859" cy="2585480"/>
          </a:xfrm>
          <a:prstGeom prst="upArrow">
            <a:avLst>
              <a:gd name="adj1" fmla="val 24778"/>
              <a:gd name="adj2" fmla="val 73788"/>
            </a:avLst>
          </a:prstGeom>
          <a:no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0" tIns="45710" rIns="91420" bIns="45710" rtlCol="0" anchor="ctr"/>
          <a:lstStyle/>
          <a:p>
            <a:pPr algn="ctr"/>
            <a:endParaRPr lang="ru-RU" sz="2400" dirty="0"/>
          </a:p>
        </p:txBody>
      </p:sp>
      <p:sp>
        <p:nvSpPr>
          <p:cNvPr id="27" name="Стрелка углом вверх 26"/>
          <p:cNvSpPr/>
          <p:nvPr/>
        </p:nvSpPr>
        <p:spPr>
          <a:xfrm rot="16200000">
            <a:off x="4462744" y="1107557"/>
            <a:ext cx="4704525" cy="3778791"/>
          </a:xfrm>
          <a:prstGeom prst="bentUpArrow">
            <a:avLst>
              <a:gd name="adj1" fmla="val 6938"/>
              <a:gd name="adj2" fmla="val 11043"/>
              <a:gd name="adj3" fmla="val 13232"/>
            </a:avLst>
          </a:prstGeom>
          <a:no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0" tIns="45710" rIns="91420" bIns="45710" rtlCol="0" anchor="ctr"/>
          <a:lstStyle/>
          <a:p>
            <a:pPr algn="ctr"/>
            <a:endParaRPr lang="ru-RU" sz="2400" dirty="0"/>
          </a:p>
        </p:txBody>
      </p:sp>
      <p:pic>
        <p:nvPicPr>
          <p:cNvPr id="1036" name="Picture 12" descr="http://restdv.ru/uploads/medialib/thumbnails/508048f4-761f-43bd-9b03-0f78a3871d1f_logo.jp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6867835" y="5188261"/>
            <a:ext cx="3068592" cy="1452383"/>
          </a:xfrm>
          <a:prstGeom prst="rect">
            <a:avLst/>
          </a:prstGeom>
          <a:noFill/>
          <a:ln w="28575">
            <a:solidFill>
              <a:srgbClr val="0070C0"/>
            </a:solidFill>
          </a:ln>
          <a:extLst>
            <a:ext uri="{909E8E84-426E-40DD-AFC4-6F175D3DCCD1}">
              <a14:hiddenFill xmlns="" xmlns:a14="http://schemas.microsoft.com/office/drawing/2010/main">
                <a:solidFill>
                  <a:srgbClr val="FFFFFF"/>
                </a:solidFill>
              </a14:hiddenFill>
            </a:ext>
          </a:extLst>
        </p:spPr>
      </p:pic>
      <p:sp>
        <p:nvSpPr>
          <p:cNvPr id="24" name="Стрелка углом вверх 23"/>
          <p:cNvSpPr/>
          <p:nvPr/>
        </p:nvSpPr>
        <p:spPr>
          <a:xfrm rot="16200000">
            <a:off x="5163478" y="1506359"/>
            <a:ext cx="1780779" cy="2219987"/>
          </a:xfrm>
          <a:prstGeom prst="bentUpArrow">
            <a:avLst>
              <a:gd name="adj1" fmla="val 13786"/>
              <a:gd name="adj2" fmla="val 25000"/>
              <a:gd name="adj3" fmla="val 21459"/>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lIns="91420" tIns="45710" rIns="91420" bIns="45710" rtlCol="0" anchor="ctr"/>
          <a:lstStyle/>
          <a:p>
            <a:pPr algn="ctr"/>
            <a:endParaRPr lang="ru-RU" sz="2400" dirty="0">
              <a:solidFill>
                <a:schemeClr val="tx2">
                  <a:lumMod val="75000"/>
                </a:schemeClr>
              </a:solidFill>
            </a:endParaRPr>
          </a:p>
        </p:txBody>
      </p:sp>
      <p:sp>
        <p:nvSpPr>
          <p:cNvPr id="16" name="Стрелка углом вверх 15"/>
          <p:cNvSpPr/>
          <p:nvPr/>
        </p:nvSpPr>
        <p:spPr>
          <a:xfrm rot="5400000">
            <a:off x="4224572" y="4242121"/>
            <a:ext cx="578257" cy="4324231"/>
          </a:xfrm>
          <a:prstGeom prst="bentUpArrow">
            <a:avLst>
              <a:gd name="adj1" fmla="val 25000"/>
              <a:gd name="adj2" fmla="val 42267"/>
              <a:gd name="adj3" fmla="val 25000"/>
            </a:avLst>
          </a:prstGeom>
          <a:solidFill>
            <a:schemeClr val="bg1">
              <a:lumMod val="8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0" tIns="45710" rIns="91420" bIns="45710" rtlCol="0" anchor="ctr"/>
          <a:lstStyle/>
          <a:p>
            <a:pPr algn="ctr"/>
            <a:endParaRPr lang="ru-RU" sz="2400" dirty="0"/>
          </a:p>
        </p:txBody>
      </p:sp>
      <p:pic>
        <p:nvPicPr>
          <p:cNvPr id="4" name="Рисунок 3"/>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548445" y="548681"/>
            <a:ext cx="4309772" cy="2239233"/>
          </a:xfrm>
          <a:prstGeom prst="roundRect">
            <a:avLst>
              <a:gd name="adj" fmla="val 11111"/>
            </a:avLst>
          </a:prstGeom>
          <a:ln w="28575" cap="rnd">
            <a:solidFill>
              <a:srgbClr val="C00000"/>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
        <p:nvSpPr>
          <p:cNvPr id="7" name="TextBox 6"/>
          <p:cNvSpPr txBox="1"/>
          <p:nvPr/>
        </p:nvSpPr>
        <p:spPr>
          <a:xfrm rot="19946034">
            <a:off x="770215" y="1737523"/>
            <a:ext cx="1005080" cy="307777"/>
          </a:xfrm>
          <a:prstGeom prst="rect">
            <a:avLst/>
          </a:prstGeom>
          <a:noFill/>
        </p:spPr>
        <p:txBody>
          <a:bodyPr wrap="square" lIns="91420" tIns="45710" rIns="91420" bIns="45710" rtlCol="0">
            <a:spAutoFit/>
          </a:bodyPr>
          <a:lstStyle/>
          <a:p>
            <a:r>
              <a:rPr lang="ru-RU" sz="1400" b="1" dirty="0">
                <a:solidFill>
                  <a:schemeClr val="tx2">
                    <a:lumMod val="75000"/>
                  </a:schemeClr>
                </a:solidFill>
                <a:effectLst>
                  <a:outerShdw blurRad="38100" dist="38100" dir="2700000" algn="tl">
                    <a:srgbClr val="000000">
                      <a:alpha val="43137"/>
                    </a:srgbClr>
                  </a:outerShdw>
                </a:effectLst>
              </a:rPr>
              <a:t>Выпуск 1</a:t>
            </a:r>
          </a:p>
        </p:txBody>
      </p:sp>
      <p:sp>
        <p:nvSpPr>
          <p:cNvPr id="8" name="TextBox 7"/>
          <p:cNvSpPr txBox="1"/>
          <p:nvPr/>
        </p:nvSpPr>
        <p:spPr>
          <a:xfrm>
            <a:off x="1751607" y="1650287"/>
            <a:ext cx="1005080" cy="307777"/>
          </a:xfrm>
          <a:prstGeom prst="rect">
            <a:avLst/>
          </a:prstGeom>
          <a:noFill/>
        </p:spPr>
        <p:txBody>
          <a:bodyPr wrap="square" lIns="91420" tIns="45710" rIns="91420" bIns="45710" rtlCol="0">
            <a:spAutoFit/>
          </a:bodyPr>
          <a:lstStyle/>
          <a:p>
            <a:r>
              <a:rPr lang="ru-RU" sz="1400" b="1" dirty="0">
                <a:solidFill>
                  <a:schemeClr val="tx2">
                    <a:lumMod val="75000"/>
                  </a:schemeClr>
                </a:solidFill>
                <a:effectLst>
                  <a:outerShdw blurRad="38100" dist="38100" dir="2700000" algn="tl">
                    <a:srgbClr val="000000">
                      <a:alpha val="43137"/>
                    </a:srgbClr>
                  </a:outerShdw>
                </a:effectLst>
              </a:rPr>
              <a:t>Выпуск 2</a:t>
            </a:r>
          </a:p>
        </p:txBody>
      </p:sp>
      <p:sp>
        <p:nvSpPr>
          <p:cNvPr id="9" name="TextBox 8"/>
          <p:cNvSpPr txBox="1"/>
          <p:nvPr/>
        </p:nvSpPr>
        <p:spPr>
          <a:xfrm rot="1242111">
            <a:off x="2684321" y="1498953"/>
            <a:ext cx="1005080" cy="307777"/>
          </a:xfrm>
          <a:prstGeom prst="rect">
            <a:avLst/>
          </a:prstGeom>
          <a:noFill/>
        </p:spPr>
        <p:txBody>
          <a:bodyPr wrap="square" lIns="91420" tIns="45710" rIns="91420" bIns="45710" rtlCol="0">
            <a:spAutoFit/>
          </a:bodyPr>
          <a:lstStyle/>
          <a:p>
            <a:r>
              <a:rPr lang="ru-RU" sz="1400" b="1" dirty="0">
                <a:solidFill>
                  <a:schemeClr val="tx2">
                    <a:lumMod val="75000"/>
                  </a:schemeClr>
                </a:solidFill>
                <a:effectLst>
                  <a:outerShdw blurRad="38100" dist="38100" dir="2700000" algn="tl">
                    <a:srgbClr val="000000">
                      <a:alpha val="43137"/>
                    </a:srgbClr>
                  </a:outerShdw>
                </a:effectLst>
              </a:rPr>
              <a:t>Выпуск 3</a:t>
            </a:r>
          </a:p>
        </p:txBody>
      </p:sp>
      <p:sp>
        <p:nvSpPr>
          <p:cNvPr id="10" name="TextBox 9"/>
          <p:cNvSpPr txBox="1"/>
          <p:nvPr/>
        </p:nvSpPr>
        <p:spPr>
          <a:xfrm rot="3031587">
            <a:off x="3858092" y="1256076"/>
            <a:ext cx="474691" cy="338554"/>
          </a:xfrm>
          <a:prstGeom prst="rect">
            <a:avLst/>
          </a:prstGeom>
          <a:noFill/>
        </p:spPr>
        <p:txBody>
          <a:bodyPr wrap="square" lIns="91420" tIns="45710" rIns="91420" bIns="45710" rtlCol="0">
            <a:spAutoFit/>
          </a:bodyPr>
          <a:lstStyle/>
          <a:p>
            <a:r>
              <a:rPr lang="ru-RU" sz="1600" b="1" dirty="0">
                <a:solidFill>
                  <a:schemeClr val="tx2">
                    <a:lumMod val="75000"/>
                  </a:schemeClr>
                </a:solidFill>
                <a:effectLst>
                  <a:outerShdw blurRad="38100" dist="38100" dir="2700000" algn="tl">
                    <a:srgbClr val="000000">
                      <a:alpha val="43137"/>
                    </a:srgbClr>
                  </a:outerShdw>
                </a:effectLst>
              </a:rPr>
              <a:t>4</a:t>
            </a:r>
          </a:p>
        </p:txBody>
      </p:sp>
      <p:graphicFrame>
        <p:nvGraphicFramePr>
          <p:cNvPr id="12" name="Схема 11"/>
          <p:cNvGraphicFramePr/>
          <p:nvPr>
            <p:extLst>
              <p:ext uri="{D42A27DB-BD31-4B8C-83A1-F6EECF244321}">
                <p14:modId xmlns="" xmlns:p14="http://schemas.microsoft.com/office/powerpoint/2010/main" val="2634069959"/>
              </p:ext>
            </p:extLst>
          </p:nvPr>
        </p:nvGraphicFramePr>
        <p:xfrm>
          <a:off x="623392" y="3525013"/>
          <a:ext cx="4320480" cy="268829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4" name="TextBox 13"/>
          <p:cNvSpPr txBox="1"/>
          <p:nvPr/>
        </p:nvSpPr>
        <p:spPr>
          <a:xfrm>
            <a:off x="715089" y="53637"/>
            <a:ext cx="10940984" cy="799071"/>
          </a:xfrm>
          <a:prstGeom prst="rect">
            <a:avLst/>
          </a:prstGeom>
          <a:noFill/>
        </p:spPr>
        <p:txBody>
          <a:bodyPr wrap="square" lIns="91420" tIns="45710" rIns="91420" bIns="45710" rtlCol="0">
            <a:spAutoFit/>
          </a:bodyPr>
          <a:lstStyle/>
          <a:p>
            <a:r>
              <a:rPr lang="ru-RU" sz="2300" dirty="0">
                <a:solidFill>
                  <a:schemeClr val="tx1">
                    <a:lumMod val="85000"/>
                    <a:lumOff val="15000"/>
                  </a:schemeClr>
                </a:solidFill>
                <a:effectLst>
                  <a:outerShdw blurRad="38100" dist="38100" dir="2700000" algn="tl">
                    <a:srgbClr val="000000">
                      <a:alpha val="43137"/>
                    </a:srgbClr>
                  </a:outerShdw>
                </a:effectLst>
                <a:latin typeface="Comic Sans MS" panose="030F0702030302020204" pitchFamily="66" charset="0"/>
              </a:rPr>
              <a:t>Порядок составления и подачи декларации абонента о составе сточных вод</a:t>
            </a:r>
          </a:p>
        </p:txBody>
      </p:sp>
      <p:sp>
        <p:nvSpPr>
          <p:cNvPr id="15" name="Левая фигурная скобка 14"/>
          <p:cNvSpPr/>
          <p:nvPr/>
        </p:nvSpPr>
        <p:spPr>
          <a:xfrm rot="16200000">
            <a:off x="2555998" y="1005076"/>
            <a:ext cx="359261" cy="4800533"/>
          </a:xfrm>
          <a:prstGeom prst="leftBrace">
            <a:avLst>
              <a:gd name="adj1" fmla="val 39914"/>
              <a:gd name="adj2" fmla="val 48727"/>
            </a:avLst>
          </a:prstGeom>
          <a:ln w="28575"/>
        </p:spPr>
        <p:style>
          <a:lnRef idx="1">
            <a:schemeClr val="accent2"/>
          </a:lnRef>
          <a:fillRef idx="0">
            <a:schemeClr val="accent2"/>
          </a:fillRef>
          <a:effectRef idx="0">
            <a:schemeClr val="accent2"/>
          </a:effectRef>
          <a:fontRef idx="minor">
            <a:schemeClr val="tx1"/>
          </a:fontRef>
        </p:style>
        <p:txBody>
          <a:bodyPr lIns="91420" tIns="45710" rIns="91420" bIns="45710" rtlCol="0" anchor="ctr"/>
          <a:lstStyle/>
          <a:p>
            <a:pPr algn="ctr"/>
            <a:endParaRPr lang="ru-RU" sz="2400" b="1" dirty="0"/>
          </a:p>
        </p:txBody>
      </p:sp>
      <p:sp>
        <p:nvSpPr>
          <p:cNvPr id="17" name="TextBox 16"/>
          <p:cNvSpPr txBox="1"/>
          <p:nvPr/>
        </p:nvSpPr>
        <p:spPr>
          <a:xfrm>
            <a:off x="3791746" y="5898951"/>
            <a:ext cx="2400267" cy="384245"/>
          </a:xfrm>
          <a:prstGeom prst="rect">
            <a:avLst/>
          </a:prstGeom>
          <a:noFill/>
        </p:spPr>
        <p:txBody>
          <a:bodyPr wrap="square" lIns="91420" tIns="45710" rIns="91420" bIns="45710" rtlCol="0">
            <a:spAutoFit/>
          </a:bodyPr>
          <a:lstStyle/>
          <a:p>
            <a:r>
              <a:rPr lang="ru-RU" sz="1900" b="1" dirty="0">
                <a:solidFill>
                  <a:srgbClr val="C00000"/>
                </a:solidFill>
                <a:effectLst>
                  <a:outerShdw blurRad="38100" dist="38100" dir="2700000" algn="tl">
                    <a:srgbClr val="000000">
                      <a:alpha val="43137"/>
                    </a:srgbClr>
                  </a:outerShdw>
                </a:effectLst>
                <a:latin typeface="Franklin Gothic Book" panose="020B0503020102020204" pitchFamily="34" charset="0"/>
                <a:ea typeface="Calibri" panose="020F0502020204030204" pitchFamily="34" charset="0"/>
                <a:cs typeface="Calibri" panose="020F0502020204030204" pitchFamily="34" charset="0"/>
              </a:rPr>
              <a:t>в срок до 1 </a:t>
            </a:r>
            <a:r>
              <a:rPr lang="ru-RU" sz="1900" b="1" i="1" dirty="0">
                <a:solidFill>
                  <a:srgbClr val="C00000"/>
                </a:solidFill>
                <a:effectLst>
                  <a:outerShdw blurRad="38100" dist="38100" dir="2700000" algn="tl">
                    <a:srgbClr val="000000">
                      <a:alpha val="43137"/>
                    </a:srgbClr>
                  </a:outerShdw>
                </a:effectLst>
                <a:latin typeface="Franklin Gothic Book" panose="020B0503020102020204" pitchFamily="34" charset="0"/>
                <a:ea typeface="Calibri" panose="020F0502020204030204" pitchFamily="34" charset="0"/>
              </a:rPr>
              <a:t>ноября</a:t>
            </a:r>
            <a:endParaRPr lang="ru-RU" sz="1900" dirty="0"/>
          </a:p>
        </p:txBody>
      </p:sp>
      <p:sp>
        <p:nvSpPr>
          <p:cNvPr id="19" name="Прямоугольник 18"/>
          <p:cNvSpPr/>
          <p:nvPr/>
        </p:nvSpPr>
        <p:spPr>
          <a:xfrm>
            <a:off x="344282" y="2798457"/>
            <a:ext cx="5088565" cy="615553"/>
          </a:xfrm>
          <a:prstGeom prst="rect">
            <a:avLst/>
          </a:prstGeom>
        </p:spPr>
        <p:txBody>
          <a:bodyPr wrap="square" lIns="91420" tIns="45710" rIns="91420" bIns="45710">
            <a:spAutoFit/>
          </a:bodyPr>
          <a:lstStyle/>
          <a:p>
            <a:r>
              <a:rPr lang="ru-RU" sz="1700" b="1" i="1" dirty="0">
                <a:solidFill>
                  <a:schemeClr val="accent6">
                    <a:lumMod val="50000"/>
                  </a:schemeClr>
                </a:solidFill>
                <a:effectLst>
                  <a:outerShdw blurRad="38100" dist="38100" dir="2700000" algn="tl">
                    <a:srgbClr val="000000">
                      <a:alpha val="43137"/>
                    </a:srgbClr>
                  </a:outerShdw>
                </a:effectLst>
                <a:latin typeface="Franklin Gothic Book" panose="020B0503020102020204" pitchFamily="34" charset="0"/>
              </a:rPr>
              <a:t>ФКi </a:t>
            </a:r>
            <a:r>
              <a:rPr lang="ru-RU" sz="1700" b="1" dirty="0">
                <a:solidFill>
                  <a:srgbClr val="C00000"/>
                </a:solidFill>
                <a:effectLst>
                  <a:outerShdw blurRad="38100" dist="38100" dir="2700000" algn="tl">
                    <a:srgbClr val="000000">
                      <a:alpha val="43137"/>
                    </a:srgbClr>
                  </a:outerShdw>
                </a:effectLst>
                <a:latin typeface="Franklin Gothic Book" panose="020B0503020102020204" pitchFamily="34" charset="0"/>
              </a:rPr>
              <a:t>в интервале </a:t>
            </a:r>
            <a:r>
              <a:rPr lang="ru-RU" sz="1700" b="1" dirty="0">
                <a:solidFill>
                  <a:srgbClr val="002060"/>
                </a:solidFill>
                <a:effectLst>
                  <a:outerShdw blurRad="38100" dist="38100" dir="2700000" algn="tl">
                    <a:srgbClr val="000000">
                      <a:alpha val="43137"/>
                    </a:srgbClr>
                  </a:outerShdw>
                </a:effectLst>
                <a:latin typeface="Franklin Gothic Book" panose="020B0503020102020204" pitchFamily="34" charset="0"/>
              </a:rPr>
              <a:t>от мин. до макс. за </a:t>
            </a:r>
            <a:r>
              <a:rPr lang="ru-RU" sz="1700" b="1" dirty="0">
                <a:solidFill>
                  <a:srgbClr val="C00000"/>
                </a:solidFill>
                <a:effectLst>
                  <a:outerShdw blurRad="38100" dist="38100" dir="2700000" algn="tl">
                    <a:srgbClr val="000000">
                      <a:alpha val="43137"/>
                    </a:srgbClr>
                  </a:outerShdw>
                </a:effectLst>
                <a:latin typeface="Franklin Gothic Book" panose="020B0503020102020204" pitchFamily="34" charset="0"/>
              </a:rPr>
              <a:t>2 предшеств. Года в соответствии с перечнем Приложения 5.</a:t>
            </a:r>
            <a:r>
              <a:rPr lang="ru-RU" sz="1700" b="1" dirty="0">
                <a:solidFill>
                  <a:srgbClr val="002060"/>
                </a:solidFill>
                <a:effectLst>
                  <a:outerShdw blurRad="38100" dist="38100" dir="2700000" algn="tl">
                    <a:srgbClr val="000000">
                      <a:alpha val="43137"/>
                    </a:srgbClr>
                  </a:outerShdw>
                </a:effectLst>
                <a:latin typeface="Franklin Gothic Book" panose="020B0503020102020204" pitchFamily="34" charset="0"/>
              </a:rPr>
              <a:t> </a:t>
            </a:r>
            <a:endParaRPr lang="ru-RU" sz="1700" dirty="0"/>
          </a:p>
        </p:txBody>
      </p:sp>
      <p:sp>
        <p:nvSpPr>
          <p:cNvPr id="25" name="TextBox 24"/>
          <p:cNvSpPr txBox="1"/>
          <p:nvPr/>
        </p:nvSpPr>
        <p:spPr>
          <a:xfrm>
            <a:off x="5503829" y="1988842"/>
            <a:ext cx="1168237" cy="338554"/>
          </a:xfrm>
          <a:prstGeom prst="rect">
            <a:avLst/>
          </a:prstGeom>
          <a:noFill/>
        </p:spPr>
        <p:txBody>
          <a:bodyPr wrap="square" lIns="91420" tIns="45710" rIns="91420" bIns="45710" rtlCol="0">
            <a:spAutoFit/>
          </a:bodyPr>
          <a:lstStyle/>
          <a:p>
            <a:r>
              <a:rPr lang="ru-RU" sz="1600" dirty="0">
                <a:solidFill>
                  <a:srgbClr val="C00000"/>
                </a:solidFill>
                <a:effectLst>
                  <a:outerShdw blurRad="38100" dist="38100" dir="2700000" algn="tl">
                    <a:srgbClr val="000000">
                      <a:alpha val="43137"/>
                    </a:srgbClr>
                  </a:outerShdw>
                </a:effectLst>
                <a:latin typeface="Franklin Gothic Demi Cond" panose="020B0706030402020204" pitchFamily="34" charset="0"/>
              </a:rPr>
              <a:t>10 дней</a:t>
            </a:r>
          </a:p>
        </p:txBody>
      </p:sp>
      <p:sp>
        <p:nvSpPr>
          <p:cNvPr id="26" name="TextBox 25"/>
          <p:cNvSpPr txBox="1"/>
          <p:nvPr/>
        </p:nvSpPr>
        <p:spPr>
          <a:xfrm>
            <a:off x="9648395" y="3857177"/>
            <a:ext cx="2204496" cy="1107996"/>
          </a:xfrm>
          <a:prstGeom prst="rect">
            <a:avLst/>
          </a:prstGeom>
          <a:noFill/>
        </p:spPr>
        <p:txBody>
          <a:bodyPr wrap="square" lIns="91420" tIns="45710" rIns="91420" bIns="45710" rtlCol="0">
            <a:spAutoFit/>
          </a:bodyPr>
          <a:lstStyle/>
          <a:p>
            <a:pPr algn="ctr"/>
            <a:r>
              <a:rPr lang="ru-RU" sz="1600" dirty="0">
                <a:solidFill>
                  <a:srgbClr val="C00000"/>
                </a:solidFill>
                <a:effectLst>
                  <a:outerShdw blurRad="38100" dist="38100" dir="2700000" algn="tl">
                    <a:srgbClr val="000000">
                      <a:alpha val="43137"/>
                    </a:srgbClr>
                  </a:outerShdw>
                </a:effectLst>
                <a:latin typeface="Franklin Gothic Demi Cond" panose="020B0706030402020204" pitchFamily="34" charset="0"/>
              </a:rPr>
              <a:t>3 дня</a:t>
            </a:r>
          </a:p>
          <a:p>
            <a:pPr algn="ctr"/>
            <a:r>
              <a:rPr lang="ru-RU" sz="1600" b="1" dirty="0">
                <a:solidFill>
                  <a:schemeClr val="accent3">
                    <a:lumMod val="50000"/>
                  </a:schemeClr>
                </a:solidFill>
                <a:effectLst>
                  <a:outerShdw blurRad="38100" dist="38100" dir="2700000" algn="tl">
                    <a:srgbClr val="000000">
                      <a:alpha val="43137"/>
                    </a:srgbClr>
                  </a:outerShdw>
                </a:effectLst>
              </a:rPr>
              <a:t>После 01.01.2019г.</a:t>
            </a:r>
          </a:p>
          <a:p>
            <a:pPr algn="ctr"/>
            <a:r>
              <a:rPr lang="ru-RU" sz="1600" b="1" dirty="0">
                <a:solidFill>
                  <a:schemeClr val="accent3">
                    <a:lumMod val="50000"/>
                  </a:schemeClr>
                </a:solidFill>
                <a:effectLst>
                  <a:outerShdw blurRad="38100" dist="38100" dir="2700000" algn="tl">
                    <a:srgbClr val="000000">
                      <a:alpha val="43137"/>
                    </a:srgbClr>
                  </a:outerShdw>
                </a:effectLst>
              </a:rPr>
              <a:t>Сведения о </a:t>
            </a:r>
            <a:r>
              <a:rPr lang="ru-RU" b="1" dirty="0">
                <a:solidFill>
                  <a:schemeClr val="accent3">
                    <a:lumMod val="50000"/>
                  </a:schemeClr>
                </a:solidFill>
                <a:effectLst>
                  <a:outerShdw blurRad="38100" dist="38100" dir="2700000" algn="tl">
                    <a:srgbClr val="000000">
                      <a:alpha val="43137"/>
                    </a:srgbClr>
                  </a:outerShdw>
                </a:effectLst>
              </a:rPr>
              <a:t>200</a:t>
            </a:r>
            <a:r>
              <a:rPr lang="ru-RU" sz="1600" b="1" dirty="0">
                <a:solidFill>
                  <a:schemeClr val="accent3">
                    <a:lumMod val="50000"/>
                  </a:schemeClr>
                </a:solidFill>
                <a:effectLst>
                  <a:outerShdw blurRad="38100" dist="38100" dir="2700000" algn="tl">
                    <a:srgbClr val="000000">
                      <a:alpha val="43137"/>
                    </a:srgbClr>
                  </a:outerShdw>
                </a:effectLst>
              </a:rPr>
              <a:t>-кубовых абонентах </a:t>
            </a:r>
          </a:p>
        </p:txBody>
      </p:sp>
      <p:grpSp>
        <p:nvGrpSpPr>
          <p:cNvPr id="2" name="Группа 29"/>
          <p:cNvGrpSpPr/>
          <p:nvPr/>
        </p:nvGrpSpPr>
        <p:grpSpPr>
          <a:xfrm>
            <a:off x="5486402" y="704651"/>
            <a:ext cx="2068643" cy="659453"/>
            <a:chOff x="876779" y="1180245"/>
            <a:chExt cx="1486800" cy="764738"/>
          </a:xfrm>
          <a:solidFill>
            <a:srgbClr val="C00000"/>
          </a:solidFill>
        </p:grpSpPr>
        <p:sp>
          <p:nvSpPr>
            <p:cNvPr id="31" name="Овал 30"/>
            <p:cNvSpPr/>
            <p:nvPr/>
          </p:nvSpPr>
          <p:spPr>
            <a:xfrm>
              <a:off x="876779" y="1180245"/>
              <a:ext cx="1486800" cy="764738"/>
            </a:xfrm>
            <a:prstGeom prst="ellipse">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2" name="Овал 4"/>
            <p:cNvSpPr txBox="1"/>
            <p:nvPr/>
          </p:nvSpPr>
          <p:spPr>
            <a:xfrm>
              <a:off x="1094516" y="1292238"/>
              <a:ext cx="1051326" cy="540752"/>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2700" tIns="12700" rIns="12700" bIns="12700" numCol="1" spcCol="1270" anchor="ctr" anchorCtr="0">
              <a:noAutofit/>
            </a:bodyPr>
            <a:lstStyle/>
            <a:p>
              <a:pPr algn="ctr" defTabSz="888794">
                <a:lnSpc>
                  <a:spcPct val="90000"/>
                </a:lnSpc>
                <a:spcBef>
                  <a:spcPct val="0"/>
                </a:spcBef>
                <a:spcAft>
                  <a:spcPct val="35000"/>
                </a:spcAft>
              </a:pPr>
              <a:r>
                <a:rPr lang="ru-RU" b="1" dirty="0">
                  <a:solidFill>
                    <a:schemeClr val="bg1"/>
                  </a:solidFill>
                  <a:effectLst>
                    <a:outerShdw blurRad="38100" dist="38100" dir="2700000" algn="tl">
                      <a:srgbClr val="000000">
                        <a:alpha val="43137"/>
                      </a:srgbClr>
                    </a:outerShdw>
                  </a:effectLst>
                </a:rPr>
                <a:t>Декларация</a:t>
              </a:r>
            </a:p>
          </p:txBody>
        </p:sp>
      </p:grpSp>
      <p:sp>
        <p:nvSpPr>
          <p:cNvPr id="35" name="TextBox 34"/>
          <p:cNvSpPr txBox="1"/>
          <p:nvPr/>
        </p:nvSpPr>
        <p:spPr>
          <a:xfrm>
            <a:off x="7536162" y="851423"/>
            <a:ext cx="1168237" cy="338554"/>
          </a:xfrm>
          <a:prstGeom prst="rect">
            <a:avLst/>
          </a:prstGeom>
          <a:noFill/>
        </p:spPr>
        <p:txBody>
          <a:bodyPr wrap="square" lIns="91420" tIns="45710" rIns="91420" bIns="45710" rtlCol="0">
            <a:spAutoFit/>
          </a:bodyPr>
          <a:lstStyle/>
          <a:p>
            <a:r>
              <a:rPr lang="ru-RU" sz="1600" dirty="0">
                <a:solidFill>
                  <a:srgbClr val="C00000"/>
                </a:solidFill>
                <a:effectLst>
                  <a:outerShdw blurRad="38100" dist="38100" dir="2700000" algn="tl">
                    <a:srgbClr val="000000">
                      <a:alpha val="43137"/>
                    </a:srgbClr>
                  </a:outerShdw>
                </a:effectLst>
                <a:latin typeface="Franklin Gothic Demi Cond" panose="020B0706030402020204" pitchFamily="34" charset="0"/>
              </a:rPr>
              <a:t>10 дней</a:t>
            </a:r>
          </a:p>
        </p:txBody>
      </p:sp>
      <p:sp>
        <p:nvSpPr>
          <p:cNvPr id="23" name="TextBox 22"/>
          <p:cNvSpPr txBox="1"/>
          <p:nvPr/>
        </p:nvSpPr>
        <p:spPr>
          <a:xfrm>
            <a:off x="5471409" y="3189249"/>
            <a:ext cx="2715765" cy="2144177"/>
          </a:xfrm>
          <a:prstGeom prst="rect">
            <a:avLst/>
          </a:prstGeom>
        </p:spPr>
        <p:style>
          <a:lnRef idx="2">
            <a:schemeClr val="accent2"/>
          </a:lnRef>
          <a:fillRef idx="1">
            <a:schemeClr val="lt1"/>
          </a:fillRef>
          <a:effectRef idx="0">
            <a:schemeClr val="accent2"/>
          </a:effectRef>
          <a:fontRef idx="minor">
            <a:schemeClr val="dk1"/>
          </a:fontRef>
        </p:style>
        <p:txBody>
          <a:bodyPr wrap="square" lIns="91420" tIns="45710" rIns="91420" bIns="45710" rtlCol="0">
            <a:spAutoFit/>
          </a:bodyPr>
          <a:lstStyle/>
          <a:p>
            <a:pPr>
              <a:lnSpc>
                <a:spcPts val="1600"/>
              </a:lnSpc>
            </a:pPr>
            <a:r>
              <a:rPr lang="ru-RU" sz="1600" dirty="0">
                <a:solidFill>
                  <a:schemeClr val="tx2">
                    <a:lumMod val="75000"/>
                  </a:schemeClr>
                </a:solidFill>
                <a:effectLst>
                  <a:outerShdw blurRad="38100" dist="38100" dir="2700000" algn="tl">
                    <a:srgbClr val="000000">
                      <a:alpha val="43137"/>
                    </a:srgbClr>
                  </a:outerShdw>
                </a:effectLst>
                <a:latin typeface="Franklin Gothic Demi Cond" panose="020B0706030402020204" pitchFamily="34" charset="0"/>
              </a:rPr>
              <a:t>Основания для </a:t>
            </a:r>
            <a:r>
              <a:rPr lang="ru-RU" sz="1900" dirty="0">
                <a:solidFill>
                  <a:srgbClr val="C00000"/>
                </a:solidFill>
                <a:effectLst>
                  <a:outerShdw blurRad="38100" dist="38100" dir="2700000" algn="tl">
                    <a:srgbClr val="000000">
                      <a:alpha val="43137"/>
                    </a:srgbClr>
                  </a:outerShdw>
                </a:effectLst>
                <a:latin typeface="Franklin Gothic Demi Cond" panose="020B0706030402020204" pitchFamily="34" charset="0"/>
              </a:rPr>
              <a:t>отказ</a:t>
            </a:r>
            <a:r>
              <a:rPr lang="ru-RU" sz="1600" dirty="0">
                <a:solidFill>
                  <a:schemeClr val="tx2">
                    <a:lumMod val="75000"/>
                  </a:schemeClr>
                </a:solidFill>
                <a:effectLst>
                  <a:outerShdw blurRad="38100" dist="38100" dir="2700000" algn="tl">
                    <a:srgbClr val="000000">
                      <a:alpha val="43137"/>
                    </a:srgbClr>
                  </a:outerShdw>
                </a:effectLst>
                <a:latin typeface="Franklin Gothic Demi Cond" panose="020B0706030402020204" pitchFamily="34" charset="0"/>
              </a:rPr>
              <a:t>а:</a:t>
            </a:r>
          </a:p>
          <a:p>
            <a:pPr marL="228548" indent="-228548">
              <a:lnSpc>
                <a:spcPts val="1600"/>
              </a:lnSpc>
              <a:buFont typeface="Wingdings" panose="05000000000000000000" pitchFamily="2" charset="2"/>
              <a:buChar char="§"/>
            </a:pPr>
            <a:r>
              <a:rPr lang="ru-RU" sz="1700" dirty="0">
                <a:solidFill>
                  <a:srgbClr val="002060"/>
                </a:solidFill>
                <a:effectLst>
                  <a:outerShdw blurRad="38100" dist="38100" dir="2700000" algn="tl">
                    <a:srgbClr val="000000">
                      <a:alpha val="43137"/>
                    </a:srgbClr>
                  </a:outerShdw>
                </a:effectLst>
                <a:latin typeface="Franklin Gothic Demi Cond" panose="020B0706030402020204" pitchFamily="34" charset="0"/>
              </a:rPr>
              <a:t> отсутствие или несоответствие  сведений или документов;</a:t>
            </a:r>
          </a:p>
          <a:p>
            <a:pPr marL="228548" indent="-228548">
              <a:lnSpc>
                <a:spcPts val="1600"/>
              </a:lnSpc>
              <a:buFont typeface="Wingdings" panose="05000000000000000000" pitchFamily="2" charset="2"/>
              <a:buChar char="§"/>
            </a:pPr>
            <a:r>
              <a:rPr lang="ru-RU" sz="1700" dirty="0">
                <a:solidFill>
                  <a:srgbClr val="002060"/>
                </a:solidFill>
                <a:effectLst>
                  <a:outerShdw blurRad="38100" dist="38100" dir="2700000" algn="tl">
                    <a:srgbClr val="000000">
                      <a:alpha val="43137"/>
                    </a:srgbClr>
                  </a:outerShdw>
                </a:effectLst>
                <a:latin typeface="Franklin Gothic Demi Cond" panose="020B0706030402020204" pitchFamily="34" charset="0"/>
              </a:rPr>
              <a:t>указание нулевых или значений ниже мин. От проб водоканала;</a:t>
            </a:r>
          </a:p>
          <a:p>
            <a:pPr marL="228548" indent="-228548">
              <a:lnSpc>
                <a:spcPts val="1600"/>
              </a:lnSpc>
              <a:buFont typeface="Wingdings" panose="05000000000000000000" pitchFamily="2" charset="2"/>
              <a:buChar char="§"/>
            </a:pPr>
            <a:r>
              <a:rPr lang="ru-RU" sz="1700" dirty="0">
                <a:solidFill>
                  <a:srgbClr val="002060"/>
                </a:solidFill>
                <a:effectLst>
                  <a:outerShdw blurRad="38100" dist="38100" dir="2700000" algn="tl">
                    <a:srgbClr val="000000">
                      <a:alpha val="43137"/>
                    </a:srgbClr>
                  </a:outerShdw>
                </a:effectLst>
                <a:latin typeface="Franklin Gothic Demi Cond" panose="020B0706030402020204" pitchFamily="34" charset="0"/>
              </a:rPr>
              <a:t>Меньше количества показателей Приложения 5 или НДС</a:t>
            </a:r>
            <a:endParaRPr lang="ru-RU" sz="1700" dirty="0">
              <a:latin typeface="Franklin Gothic Demi Cond" panose="020B0706030402020204" pitchFamily="34" charset="0"/>
            </a:endParaRPr>
          </a:p>
        </p:txBody>
      </p:sp>
      <p:sp>
        <p:nvSpPr>
          <p:cNvPr id="29" name="TextBox 28"/>
          <p:cNvSpPr txBox="1"/>
          <p:nvPr/>
        </p:nvSpPr>
        <p:spPr>
          <a:xfrm>
            <a:off x="1990748" y="515233"/>
            <a:ext cx="1534025" cy="461665"/>
          </a:xfrm>
          <a:prstGeom prst="rect">
            <a:avLst/>
          </a:prstGeom>
          <a:noFill/>
        </p:spPr>
        <p:txBody>
          <a:bodyPr wrap="square" lIns="91420" tIns="45710" rIns="91420" bIns="45710" rtlCol="0">
            <a:spAutoFit/>
          </a:bodyPr>
          <a:lstStyle/>
          <a:p>
            <a:pPr algn="ctr"/>
            <a:r>
              <a:rPr lang="ru-RU" sz="2400" dirty="0">
                <a:effectLst>
                  <a:outerShdw blurRad="38100" dist="38100" dir="2700000" algn="tl">
                    <a:srgbClr val="000000">
                      <a:alpha val="43137"/>
                    </a:srgbClr>
                  </a:outerShdw>
                </a:effectLst>
                <a:latin typeface="Franklin Gothic Medium" panose="020B0603020102020204" pitchFamily="34" charset="0"/>
              </a:rPr>
              <a:t>абонент</a:t>
            </a:r>
            <a:endParaRPr lang="ru-RU" sz="2400" dirty="0"/>
          </a:p>
        </p:txBody>
      </p:sp>
    </p:spTree>
    <p:extLst>
      <p:ext uri="{BB962C8B-B14F-4D97-AF65-F5344CB8AC3E}">
        <p14:creationId xmlns="" xmlns:p14="http://schemas.microsoft.com/office/powerpoint/2010/main" val="267604795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8343</TotalTime>
  <Words>4922</Words>
  <Application>Microsoft Office PowerPoint</Application>
  <PresentationFormat>Произвольный</PresentationFormat>
  <Paragraphs>323</Paragraphs>
  <Slides>35</Slides>
  <Notes>3</Notes>
  <HiddenSlides>0</HiddenSlides>
  <MMClips>0</MMClips>
  <ScaleCrop>false</ScaleCrop>
  <HeadingPairs>
    <vt:vector size="4" baseType="variant">
      <vt:variant>
        <vt:lpstr>Тема</vt:lpstr>
      </vt:variant>
      <vt:variant>
        <vt:i4>1</vt:i4>
      </vt:variant>
      <vt:variant>
        <vt:lpstr>Заголовки слайдов</vt:lpstr>
      </vt:variant>
      <vt:variant>
        <vt:i4>35</vt:i4>
      </vt:variant>
    </vt:vector>
  </HeadingPairs>
  <TitlesOfParts>
    <vt:vector size="36" baseType="lpstr">
      <vt:lpstr>Трек</vt:lpstr>
      <vt:lpstr>Слайд 1</vt:lpstr>
      <vt:lpstr>Слайд 2</vt:lpstr>
      <vt:lpstr>Новая система нормирования</vt:lpstr>
      <vt:lpstr>Нормируемые показатели для организаций ВКХ и их АБОНЕНТОВ</vt:lpstr>
      <vt:lpstr>Нормируемые показатели для организаций ВКХ и их АБОНЕНТОВ</vt:lpstr>
      <vt:lpstr>Слайд 6</vt:lpstr>
      <vt:lpstr>Вводятся следующие понятия:</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Перспектива взаимоотношений абонентов, организаций ВКХ и государственных надзорных органов.   Переход на технологическое нормирование сбросов сточных вод для организаций ВКХ. условия перехода и ответственность в свете принятия природных поправок в 416-ФЗ (225-ФЗ от 29.07.2017г.  "О внесении изменений в федеральный закон "О водоснабжении и водоотведении" и  отдельные законодательные акты Российской Федерации").</vt:lpstr>
      <vt:lpstr>Влияние изменений в отраслевой закон на НПА, регулирующие взаимоотношения организаций ВКХ, абонентов и надзорные органы</vt:lpstr>
      <vt:lpstr>изменения в области нормирования водоотведения (сброса) по составу сточных вод для абонентов и расчета и взимания платы за превышение таких нормативов </vt:lpstr>
      <vt:lpstr>Введение в 416-ФЗ понятий и требований, установленных Правилами холодного водоснабжения и водоотведения </vt:lpstr>
      <vt:lpstr>Основные постулаты определяющие перспективу взаимоотношений ВКХ и абонентов</vt:lpstr>
      <vt:lpstr>Слайд 25</vt:lpstr>
      <vt:lpstr>Особенности установления нормативов состава сточных вод </vt:lpstr>
      <vt:lpstr>Слайд 27</vt:lpstr>
      <vt:lpstr>Статья 30.2. Исчисление платы за сброс загрязняющих веществ сверх установленных нормативов состава сточных вод и взимание указанной платы с абонентов</vt:lpstr>
      <vt:lpstr>Статья 30.2. Исчисление платы за сброс загрязняющих веществ сверх установленных нормативов состава сточных вод и взимание указанной платы с абонентов</vt:lpstr>
      <vt:lpstr>Статья 30.3. Контроль состава и свойств сточных вод абонента, выполнения абонентом плана снижения сбросов </vt:lpstr>
      <vt:lpstr>Статья 30.3. Контроль состава и свойств сточных вод абонента, выполнения абонентом плана снижения сбросов </vt:lpstr>
      <vt:lpstr>План разработки НПА для реализации федерального закона № 225-ФЗ  (срок до 2018г) I. внесение изменений в существующие нормативно-правовые акты</vt:lpstr>
      <vt:lpstr>II. Разработка новых нормативных правовых актов – постановлений правительства РФ</vt:lpstr>
      <vt:lpstr>Слайд 34</vt:lpstr>
      <vt:lpstr>Слайд 35</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KovyrshinaTatyana</dc:creator>
  <cp:lastModifiedBy>ковыршина</cp:lastModifiedBy>
  <cp:revision>211</cp:revision>
  <dcterms:created xsi:type="dcterms:W3CDTF">2016-09-21T07:57:00Z</dcterms:created>
  <dcterms:modified xsi:type="dcterms:W3CDTF">2018-12-17T15:55:12Z</dcterms:modified>
</cp:coreProperties>
</file>